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7" r:id="rId3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668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35844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fld id="{57EB5EBE-29C8-460A-ACE3-AD5F3644AA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DC7A35F-D835-4C2C-856D-87E9D16D21E6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1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6B2471F-B664-4768-96A0-202616D5AD9A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29FD7F3-12CA-40E7-9065-B8ECF6D8AD0D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10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68998A4-38DD-48DE-A383-EE8B189FE2AA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lIns="90000" tIns="45000" rIns="90000" bIns="45000" anchor="ctr"/>
          <a:lstStyle/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 Uhňátňat to vše dohromady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2 výzva 	– jak  a čím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2000" smtClean="0">
              <a:latin typeface="Arial" charset="0"/>
              <a:ea typeface="Microsoft YaHei" pitchFamily="34" charset="-122"/>
            </a:endParaRP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A pak jak to implementovat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2000" smtClean="0">
              <a:latin typeface="Arial" charset="0"/>
              <a:ea typeface="Microsoft YaHei" pitchFamily="34" charset="-122"/>
            </a:endParaRP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Zpřístupnit NA‘ŠE zdroje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5CA3509-81FC-47D4-BD61-7BF817DD6023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11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0B628AA-2068-4DD9-BFD1-ECA4B646D309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lIns="90000" tIns="45000" rIns="90000" bIns="45000" anchor="ctr"/>
          <a:lstStyle/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 Uhňátňat to vše dohromady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2 výzva 	– jak  a čím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2000" smtClean="0">
              <a:latin typeface="Arial" charset="0"/>
              <a:ea typeface="Microsoft YaHei" pitchFamily="34" charset="-122"/>
            </a:endParaRP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A pak jak to implementovat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2000" smtClean="0">
              <a:latin typeface="Arial" charset="0"/>
              <a:ea typeface="Microsoft YaHei" pitchFamily="34" charset="-122"/>
            </a:endParaRP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Zpřístupnit NA‘ŠE zdroje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797B588-085F-4966-9CBE-4B5BA3B599CE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12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BE76C21-F3D9-4BC9-834E-718BF310755F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lIns="90000" tIns="45000" rIns="90000" bIns="45000" anchor="ctr"/>
          <a:lstStyle/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 Uhňátňat to vše dohromady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2 výzva 	– jak  a čím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2000" smtClean="0">
              <a:latin typeface="Arial" charset="0"/>
              <a:ea typeface="Microsoft YaHei" pitchFamily="34" charset="-122"/>
            </a:endParaRP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A pak jak to implementovat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2000" smtClean="0">
              <a:latin typeface="Arial" charset="0"/>
              <a:ea typeface="Microsoft YaHei" pitchFamily="34" charset="-122"/>
            </a:endParaRP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Zpřístupnit NA‘ŠE zdroje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9EAFFDB-92C6-4B60-A5F6-12930FABA32C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13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DFB0117-53D8-481E-B610-14826CE358ED}" type="slidenum">
              <a:rPr lang="cs-CZ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lIns="90000" tIns="45000" rIns="90000" bIns="45000" anchor="ctr"/>
          <a:lstStyle/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1800" smtClean="0">
                <a:latin typeface="Arial" charset="0"/>
                <a:ea typeface="Microsoft YaHei" pitchFamily="34" charset="-122"/>
              </a:rPr>
              <a:t> Uhňátňat to vše dohromady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1800" smtClean="0">
                <a:latin typeface="Arial" charset="0"/>
                <a:ea typeface="Microsoft YaHei" pitchFamily="34" charset="-122"/>
              </a:rPr>
              <a:t>2 výzva 	– jak  a čím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1800" smtClean="0">
              <a:latin typeface="Arial" charset="0"/>
              <a:ea typeface="Microsoft YaHei" pitchFamily="34" charset="-122"/>
            </a:endParaRP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1800" smtClean="0">
                <a:latin typeface="Arial" charset="0"/>
                <a:ea typeface="Microsoft YaHei" pitchFamily="34" charset="-122"/>
              </a:rPr>
              <a:t>A pak jak to implementovat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1800" smtClean="0">
              <a:latin typeface="Arial" charset="0"/>
              <a:ea typeface="Microsoft YaHei" pitchFamily="34" charset="-122"/>
            </a:endParaRP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1800" smtClean="0">
                <a:latin typeface="Arial" charset="0"/>
                <a:ea typeface="Microsoft YaHei" pitchFamily="34" charset="-122"/>
              </a:rPr>
              <a:t>Zpřístupnit NA‘ŠE zdroje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5781096-C814-476D-A93C-3F81B4540833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14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B15A678-C440-42A7-A04B-24306D2849E2}" type="slidenum">
              <a:rPr lang="cs-CZ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lIns="90000" tIns="45000" rIns="90000" bIns="45000" anchor="ctr"/>
          <a:lstStyle/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1800" smtClean="0">
                <a:latin typeface="Arial" charset="0"/>
                <a:ea typeface="Microsoft YaHei" pitchFamily="34" charset="-122"/>
              </a:rPr>
              <a:t> Uhňátňat to vše dohromady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1800" smtClean="0">
                <a:latin typeface="Arial" charset="0"/>
                <a:ea typeface="Microsoft YaHei" pitchFamily="34" charset="-122"/>
              </a:rPr>
              <a:t>2 výzva 	– jak  a čím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1800" smtClean="0">
              <a:latin typeface="Arial" charset="0"/>
              <a:ea typeface="Microsoft YaHei" pitchFamily="34" charset="-122"/>
            </a:endParaRP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1800" smtClean="0">
                <a:latin typeface="Arial" charset="0"/>
                <a:ea typeface="Microsoft YaHei" pitchFamily="34" charset="-122"/>
              </a:rPr>
              <a:t>A pak jak to implementovat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1800" smtClean="0">
              <a:latin typeface="Arial" charset="0"/>
              <a:ea typeface="Microsoft YaHei" pitchFamily="34" charset="-122"/>
            </a:endParaRP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1800" smtClean="0">
                <a:latin typeface="Arial" charset="0"/>
                <a:ea typeface="Microsoft YaHei" pitchFamily="34" charset="-122"/>
              </a:rPr>
              <a:t>Zpřístupnit NA‘ŠE zdroje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C8A766F-FCCC-4683-9142-88ABBD7C9246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15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CD37DED-D4C8-466F-9B87-6D7439A3A8DF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lIns="90000" tIns="45000" rIns="90000" bIns="45000" anchor="ctr"/>
          <a:lstStyle/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 Uhňátňat to vše dohromady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2 výzva 	– jak  a čím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2000" smtClean="0">
              <a:latin typeface="Arial" charset="0"/>
              <a:ea typeface="Microsoft YaHei" pitchFamily="34" charset="-122"/>
            </a:endParaRP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A pak jak to implementovat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2000" smtClean="0">
              <a:latin typeface="Arial" charset="0"/>
              <a:ea typeface="Microsoft YaHei" pitchFamily="34" charset="-122"/>
            </a:endParaRP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Zpřístupnit NA‘ŠE zdroje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29A09E1-1FD9-4A58-AFBA-73ACD9ED59E5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16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318ECC4-F095-42FC-83CE-DAD4B9B0965B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CE3767D-3805-43BD-B234-413C9DD9B305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17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C182446-547D-40B7-97F5-200BB6F32827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DD8B32A-BE93-40E9-85B9-C8EF5059A466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18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9593534-EF6C-4D3D-AD15-4B774E43E1AB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lIns="90000" tIns="45000" rIns="90000" bIns="45000" anchor="ctr"/>
          <a:lstStyle/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 Uhňátňat to vše dohromady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2 výzva 	– jak  a čím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2000" smtClean="0">
              <a:latin typeface="Arial" charset="0"/>
              <a:ea typeface="Microsoft YaHei" pitchFamily="34" charset="-122"/>
            </a:endParaRP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A pak jak to implementovat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2000" smtClean="0">
              <a:latin typeface="Arial" charset="0"/>
              <a:ea typeface="Microsoft YaHei" pitchFamily="34" charset="-122"/>
            </a:endParaRP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Zpřístupnit NA‘ŠE zdroje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CE4CE7A-E554-4CE5-BDF4-EBAAA4F1EAE0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19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631DEB-B11C-4359-91DD-16331C37BE81}" type="slidenum">
              <a:rPr lang="cs-CZ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7A90946-48C8-4F06-97BA-5D1453F9D19F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2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905A1CB-220D-4C01-A815-DC1E0219D4FD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lIns="90000" tIns="45000" rIns="90000" bIns="45000" anchor="ctr"/>
          <a:lstStyle/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Dostupnost – at je to více než 80 odborných časopisů ve studovně, a odborných Vzdálený přístup, proxy,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2000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EB60D66-DC91-4496-9AEB-F05A093B01F0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20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354D0B9-63A8-4239-8159-3CD09A9B7EB3}" type="slidenum">
              <a:rPr lang="cs-CZ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DBFF52E-4B4E-46E1-AB17-EE8C469FC08A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21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2D9F6A3-D5FE-49A6-A524-996856FE18AB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lIns="90000" tIns="45000" rIns="90000" bIns="45000" anchor="ctr"/>
          <a:lstStyle/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 Uhňátňat to vše dohromady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2 výzva 	– jak  a čím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2000" smtClean="0">
              <a:latin typeface="Arial" charset="0"/>
              <a:ea typeface="Microsoft YaHei" pitchFamily="34" charset="-122"/>
            </a:endParaRP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A pak jak to implementovat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2000" smtClean="0">
              <a:latin typeface="Arial" charset="0"/>
              <a:ea typeface="Microsoft YaHei" pitchFamily="34" charset="-122"/>
            </a:endParaRP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Zpřístupnit NA‘ŠE zdroje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3996654-9AD3-4E75-B459-4CDE63A20A0A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22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C022F2F-74EA-4257-87C3-01CA5963778C}" type="slidenum">
              <a:rPr lang="cs-CZ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325012A-5147-4352-B8A6-75659A06F616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23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5304C87-970C-4401-AFAB-33F5A0E9130E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45BDBFA-2461-403F-A5C7-951373616CB3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24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71D7F79-1A83-47C8-9CCB-2ABB51D827B1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AADF457-26A8-426A-96E6-ED5AF526C85E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25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70709E0-CA2F-487D-99BC-27C82D7DA6E6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9F499C8-980C-4D2F-87FD-7B982FD6D5DD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26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01E5F23-B951-4975-81D0-5DCBB40ED217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3FCF564-6FB4-4173-8B46-CFF7E64226B3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27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BA91A1C-2AE9-4F23-9ACC-47C87F95B2C4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s-CZ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013E173-9E3F-492A-AF92-214ADABA6837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28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8E1AA2-512D-4528-A2F0-774C31EC673C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89513E9-7676-4CA3-9B10-969C20B46A2F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29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B108E07-42AB-4926-AA64-9B881891E903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D3D116D-816A-4D3D-9E94-E431334E4DFB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3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1E5D32C-9EBA-4993-986C-BFF7997036AA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lIns="90000" tIns="45000" rIns="90000" bIns="45000" anchor="ctr"/>
          <a:lstStyle/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Dostupnost – at je to více než 80 odborných časopisů ve studovně, a odborných Vzdálený přístup, proxy,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2000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BC63748-9B4C-428A-A0F0-090265D23D5C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30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B0F00CD-9715-4C99-AEF3-0268E9895263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D36FB64-D0F4-4338-843C-CE12F71C52CC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31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BE4F3C6-0FD3-417B-B3A2-6D6ABA0ACF9E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lIns="90000" tIns="45000" rIns="90000" bIns="45000" anchor="ctr"/>
          <a:lstStyle/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Dostupnost – at je to více než 80 odborných časopisů ve studovně, a odborných Vzdálený přístup, proxy,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2000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D36FB64-D0F4-4338-843C-CE12F71C52CC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32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BE4F3C6-0FD3-417B-B3A2-6D6ABA0ACF9E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lIns="90000" tIns="45000" rIns="90000" bIns="45000" anchor="ctr"/>
          <a:lstStyle/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Dostupnost – at je to více než 80 odborných časopisů ve studovně, a odborných Vzdálený přístup, proxy,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2000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1AAC697-E005-4086-B980-C02FAC4B40D9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33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C1B0D5E-053D-44F4-AC73-9C594B4406D1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59D0E8C-4D3E-4480-B066-3D26A31BF044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4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2A419D6-DA86-4F2C-A486-C2C785742472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ABBE630-105E-47CC-8FE5-B7BD30B66DE3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5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DCE1BAC-7034-46C0-811C-EEB37BA2F2C3}" type="slidenum">
              <a:rPr lang="cs-CZ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0964" name="Text Box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lIns="90000" tIns="45000" rIns="90000" bIns="45000" anchor="ctr"/>
          <a:lstStyle/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1800" smtClean="0">
                <a:latin typeface="Arial" charset="0"/>
                <a:ea typeface="Microsoft YaHei" pitchFamily="34" charset="-122"/>
              </a:rPr>
              <a:t>Dostupnost – at je to více než 80 odborných časopisů ve studovně, a odborných Vzdálený přístup, proxy,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1800" smtClean="0">
              <a:latin typeface="Arial" charset="0"/>
              <a:ea typeface="Microsoft YaHei" pitchFamily="34" charset="-122"/>
            </a:endParaRPr>
          </a:p>
        </p:txBody>
      </p:sp>
      <p:sp>
        <p:nvSpPr>
          <p:cNvPr id="40965" name="Rectangle 3"/>
          <p:cNvSpPr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1106488" y="812800"/>
            <a:ext cx="5346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369DDC1-5610-47F2-9A1E-89F3BC9A6C6F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6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09BE531-537D-46CD-BF92-894C3B5D4F57}" type="slidenum">
              <a:rPr lang="cs-CZ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B2360C9-A96D-474F-8051-5D73F92FE1D3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7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38724B9-C455-4B94-83C5-93AFA6215CF6}" type="slidenum">
              <a:rPr lang="cs-CZ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3012" name="Text Box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ln/>
        </p:spPr>
        <p:txBody>
          <a:bodyPr lIns="90000" tIns="45000" rIns="90000" bIns="45000" anchor="ctr"/>
          <a:lstStyle/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1800" smtClean="0">
                <a:latin typeface="Arial" charset="0"/>
                <a:ea typeface="Microsoft YaHei" pitchFamily="34" charset="-122"/>
              </a:rPr>
              <a:t>Dostupnost – at je to více než 80 odborných časopisů ve studovně, a odborných Vzdálený přístup, proxy,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1800" smtClean="0">
              <a:latin typeface="Arial" charset="0"/>
              <a:ea typeface="Microsoft YaHei" pitchFamily="34" charset="-122"/>
            </a:endParaRPr>
          </a:p>
        </p:txBody>
      </p:sp>
      <p:sp>
        <p:nvSpPr>
          <p:cNvPr id="43013" name="Rectangle 3"/>
          <p:cNvSpPr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1106488" y="812800"/>
            <a:ext cx="5346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252906D-32E6-4E64-9838-42042750A32D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8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3770CD4-6D16-4D96-98DB-FDD2C6903CF0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lIns="90000" tIns="45000" rIns="90000" bIns="45000" anchor="ctr"/>
          <a:lstStyle/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 Uhňátňat to vše dohromady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2 výzva 	– jak  a čím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2000" smtClean="0">
              <a:latin typeface="Arial" charset="0"/>
              <a:ea typeface="Microsoft YaHei" pitchFamily="34" charset="-122"/>
            </a:endParaRP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A pak jak to implementovat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2000" smtClean="0">
              <a:latin typeface="Arial" charset="0"/>
              <a:ea typeface="Microsoft YaHei" pitchFamily="34" charset="-122"/>
            </a:endParaRP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Zpřístupnit NA‘ŠE zdroje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513A251-D1DA-4AEA-AD8E-D241D2CE404E}" type="slidenum">
              <a:rPr lang="cs-CZ" smtClean="0">
                <a:latin typeface="Times New Roman" pitchFamily="18" charset="0"/>
                <a:ea typeface="Microsoft YaHei" pitchFamily="34" charset="-122"/>
              </a:rPr>
              <a:pPr/>
              <a:t>9</a:t>
            </a:fld>
            <a:endParaRPr lang="cs-CZ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4BBB39B-C39C-453C-A3C4-33D316171C96}" type="slidenum">
              <a:rPr lang="cs-CZ" sz="1400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lIns="90000" tIns="45000" rIns="90000" bIns="45000" anchor="ctr"/>
          <a:lstStyle/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 Uhňátňat to vše dohromady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2 výzva 	– jak  a čím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2000" smtClean="0">
              <a:latin typeface="Arial" charset="0"/>
              <a:ea typeface="Microsoft YaHei" pitchFamily="34" charset="-122"/>
            </a:endParaRP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A pak jak to implementovat</a:t>
            </a: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cs-CZ" sz="2000" smtClean="0">
              <a:latin typeface="Arial" charset="0"/>
              <a:ea typeface="Microsoft YaHei" pitchFamily="34" charset="-122"/>
            </a:endParaRPr>
          </a:p>
          <a:p>
            <a:pPr marL="215900" indent="-211138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cs-CZ" sz="2000" smtClean="0">
                <a:latin typeface="Arial" charset="0"/>
                <a:ea typeface="Microsoft YaHei" pitchFamily="34" charset="-122"/>
              </a:rPr>
              <a:t>Zpřístupnit NA‘ŠE zdroje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19BF9-E7C5-48A0-AED2-1121080CDA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D1FA8-4B73-4BAC-8396-9597939846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16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8C8C2-0929-4200-BC5C-C31BB65B56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4625" cy="12557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55493-1A14-432A-85AF-07B85403F5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13A83-28D8-4E14-9F9C-4024ADA53F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0FBCF-A870-461C-8F78-7EB8654D5C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47EF1-B385-4451-AF03-69C26338E1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5B3D-D8CF-4D1C-9018-8F8B065885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4F794-FD32-4A18-A7E0-31994D5CAE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B2C50-28C8-4836-959B-88B5E1E4B5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24204-04D1-4776-BA41-27A6077250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7C09E-C090-48AB-8C69-4687254513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F1536-9F94-4034-8BF4-EF0730129D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772B1-BE79-4F08-8CB8-E955E5E8AC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12533-EA18-4EF6-A273-1B63C7BD51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32663" y="350838"/>
            <a:ext cx="2274887" cy="64023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50838"/>
            <a:ext cx="6677025" cy="64023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010B6-F91D-4E81-B5F8-A73EB55BD6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5FDBB-339A-47C5-A7C8-641869DBA8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1539C-817C-42B4-BE1B-1D739912C4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8B6D-E79C-49D2-97F2-CC4DCD8358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94E3B-EF5C-44D2-BE1D-CDF3D0AAA6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E8CE1-6010-46EE-839A-70ACEDD19E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F0FF0-E7A0-4A3A-9768-27BCD24386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A28CD-9C35-44E4-B4DF-092B5E6639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182813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396875" y="1341438"/>
            <a:ext cx="8099425" cy="1587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1584325" y="1422400"/>
            <a:ext cx="8099425" cy="1588"/>
          </a:xfrm>
          <a:prstGeom prst="line">
            <a:avLst/>
          </a:prstGeom>
          <a:noFill/>
          <a:ln w="57240" cap="flat">
            <a:solidFill>
              <a:srgbClr val="F4E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4625" cy="1255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Microsoft YaHei" charset="-122"/>
              </a:defRPr>
            </a:lvl1pPr>
          </a:lstStyle>
          <a:p>
            <a:pPr>
              <a:defRPr/>
            </a:pPr>
            <a:fld id="{80CF4C45-31F0-4EA0-9DEE-336661FC51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182813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23850" y="1341438"/>
            <a:ext cx="7704138" cy="1587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71550" y="1422400"/>
            <a:ext cx="7921625" cy="1588"/>
          </a:xfrm>
          <a:prstGeom prst="line">
            <a:avLst/>
          </a:prstGeom>
          <a:noFill/>
          <a:ln w="57240" cap="flat">
            <a:solidFill>
              <a:srgbClr val="F4E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103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52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182813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396875" y="1341438"/>
            <a:ext cx="8099425" cy="1587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1584325" y="1422400"/>
            <a:ext cx="8099425" cy="1588"/>
          </a:xfrm>
          <a:prstGeom prst="line">
            <a:avLst/>
          </a:prstGeom>
          <a:noFill/>
          <a:ln w="57240" cap="flat">
            <a:solidFill>
              <a:srgbClr val="F4E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68500" y="350838"/>
            <a:ext cx="7639050" cy="90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9750" y="7065963"/>
            <a:ext cx="1751013" cy="28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1562" cy="51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ea typeface="Microsoft YaHei" charset="-122"/>
              </a:defRPr>
            </a:lvl1pPr>
          </a:lstStyle>
          <a:p>
            <a:pPr>
              <a:defRPr/>
            </a:pPr>
            <a:fld id="{9155A0A3-547C-4015-AB0B-70A66A7B03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182813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23850" y="1341438"/>
            <a:ext cx="7704138" cy="1587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71550" y="1422400"/>
            <a:ext cx="7921625" cy="1588"/>
          </a:xfrm>
          <a:prstGeom prst="line">
            <a:avLst/>
          </a:prstGeom>
          <a:noFill/>
          <a:ln w="57240" cap="flat">
            <a:solidFill>
              <a:srgbClr val="F4E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>
              <a:ea typeface="Microsoft YaHei" charset="-122"/>
            </a:endParaRPr>
          </a:p>
        </p:txBody>
      </p:sp>
      <p:sp>
        <p:nvSpPr>
          <p:cNvPr id="206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52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325563" y="1768475"/>
            <a:ext cx="8248650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0960" rIns="90000" bIns="45000"/>
          <a:lstStyle/>
          <a:p>
            <a:pPr marL="431800" indent="-211138" algn="ctr">
              <a:buClrTx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cs-CZ" sz="2800">
              <a:solidFill>
                <a:srgbClr val="000000"/>
              </a:solidFill>
              <a:latin typeface="Arial Black" pitchFamily="34" charset="0"/>
            </a:endParaRPr>
          </a:p>
          <a:p>
            <a:pPr marL="431800" indent="-211138" algn="ctr">
              <a:buClrTx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en-US" sz="2800">
                <a:solidFill>
                  <a:srgbClr val="000000"/>
                </a:solidFill>
                <a:latin typeface="Arial Black" pitchFamily="34" charset="0"/>
              </a:rPr>
              <a:t>Access to all information sources</a:t>
            </a:r>
          </a:p>
          <a:p>
            <a:pPr marL="431800" indent="-211138" algn="ctr">
              <a:buClrTx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en-US" sz="2800">
                <a:solidFill>
                  <a:srgbClr val="000000"/>
                </a:solidFill>
                <a:latin typeface="Arial Black" pitchFamily="34" charset="0"/>
              </a:rPr>
              <a:t>including grey literature </a:t>
            </a:r>
          </a:p>
          <a:p>
            <a:pPr marL="431800" indent="-211138" algn="ctr">
              <a:buClrTx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en-US" sz="2800">
                <a:solidFill>
                  <a:srgbClr val="000000"/>
                </a:solidFill>
                <a:latin typeface="Arial Black" pitchFamily="34" charset="0"/>
              </a:rPr>
              <a:t>in Surveyor library</a:t>
            </a: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en-US" sz="2000" b="1">
              <a:solidFill>
                <a:srgbClr val="000000"/>
              </a:solidFill>
              <a:latin typeface="Arial Black" pitchFamily="34" charset="0"/>
            </a:endParaRP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en-US" sz="2000" b="1">
              <a:solidFill>
                <a:srgbClr val="000000"/>
              </a:solidFill>
              <a:latin typeface="Arial Black" pitchFamily="34" charset="0"/>
            </a:endParaRP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en-US" sz="2000" b="1">
              <a:solidFill>
                <a:srgbClr val="000000"/>
              </a:solidFill>
              <a:latin typeface="Arial Black" pitchFamily="34" charset="0"/>
            </a:endParaRP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en-US" sz="2000" b="1">
              <a:solidFill>
                <a:srgbClr val="000000"/>
              </a:solidFill>
              <a:latin typeface="Arial Black" pitchFamily="34" charset="0"/>
            </a:endParaRP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en-US" sz="2000" b="1">
              <a:solidFill>
                <a:srgbClr val="000000"/>
              </a:solidFill>
              <a:latin typeface="Arial Black" pitchFamily="34" charset="0"/>
            </a:endParaRP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en-US" sz="2000" b="1">
                <a:solidFill>
                  <a:srgbClr val="000000"/>
                </a:solidFill>
                <a:latin typeface="Arial Black" pitchFamily="34" charset="0"/>
              </a:rPr>
              <a:t>Jiří Drozda, Veronika Synková</a:t>
            </a: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en-US" sz="2000" b="1">
              <a:solidFill>
                <a:srgbClr val="000000"/>
              </a:solidFill>
              <a:latin typeface="Arial Black" pitchFamily="34" charset="0"/>
            </a:endParaRP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en-US" sz="1600" b="1">
                <a:solidFill>
                  <a:srgbClr val="000000"/>
                </a:solidFill>
                <a:latin typeface="Arial Black" pitchFamily="34" charset="0"/>
              </a:rPr>
              <a:t>Research institute of Geodesy, Topography</a:t>
            </a: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en-US" sz="1600" b="1">
                <a:solidFill>
                  <a:srgbClr val="000000"/>
                </a:solidFill>
                <a:latin typeface="Arial Black" pitchFamily="34" charset="0"/>
              </a:rPr>
              <a:t>and Cartography</a:t>
            </a: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en-US" sz="1600" b="1">
                <a:solidFill>
                  <a:srgbClr val="000000"/>
                </a:solidFill>
                <a:latin typeface="Arial Black" pitchFamily="34" charset="0"/>
              </a:rPr>
              <a:t>Zdiby, Czech Republic</a:t>
            </a: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endParaRPr lang="cs-CZ" sz="1600" b="1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897063" y="207963"/>
            <a:ext cx="7605712" cy="1049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000000"/>
                </a:solidFill>
                <a:latin typeface="Arial Black" pitchFamily="34" charset="0"/>
              </a:rPr>
              <a:t>KONFERENCE O ŠEDÉ LITERATUŘE A REPOZITÁŘÍCH 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2111375" y="301625"/>
            <a:ext cx="7462838" cy="1262063"/>
          </a:xfrm>
        </p:spPr>
        <p:txBody>
          <a:bodyPr tIns="3888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smtClean="0">
                <a:latin typeface="Arial Black" pitchFamily="34" charset="0"/>
              </a:rPr>
              <a:t>Record of imported monograph and units</a:t>
            </a:r>
            <a:br>
              <a:rPr lang="en-US" b="1" smtClean="0">
                <a:latin typeface="Arial Black" pitchFamily="34" charset="0"/>
              </a:rPr>
            </a:br>
            <a:endParaRPr lang="en-US" b="1" smtClean="0">
              <a:latin typeface="Arial Black" pitchFamily="34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7188" y="2065338"/>
            <a:ext cx="5543550" cy="329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5219700" y="1655763"/>
            <a:ext cx="539750" cy="21590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563" y="1563688"/>
            <a:ext cx="5543550" cy="3298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219700" y="1655763"/>
            <a:ext cx="539750" cy="21590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" y="4895850"/>
            <a:ext cx="9215438" cy="2303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7" name="Rectangle 1"/>
          <p:cNvSpPr>
            <a:spLocks noGrp="1" noChangeArrowheads="1"/>
          </p:cNvSpPr>
          <p:nvPr>
            <p:ph type="title"/>
          </p:nvPr>
        </p:nvSpPr>
        <p:spPr>
          <a:xfrm>
            <a:off x="2111375" y="301625"/>
            <a:ext cx="7462838" cy="1262063"/>
          </a:xfrm>
        </p:spPr>
        <p:txBody>
          <a:bodyPr tIns="3888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smtClean="0">
                <a:latin typeface="Arial Black" pitchFamily="34" charset="0"/>
              </a:rPr>
              <a:t>Record of imported monograph and units</a:t>
            </a:r>
            <a:br>
              <a:rPr lang="en-US" b="1" smtClean="0">
                <a:latin typeface="Arial Black" pitchFamily="34" charset="0"/>
              </a:rPr>
            </a:br>
            <a:endParaRPr lang="en-US" b="1" smtClean="0"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5625" y="301625"/>
            <a:ext cx="7748588" cy="1262063"/>
          </a:xfrm>
        </p:spPr>
        <p:txBody>
          <a:bodyPr tIns="3888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smtClean="0">
                <a:latin typeface="Arial Black" pitchFamily="34" charset="0"/>
              </a:rPr>
              <a:t>Online Resources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1774825"/>
            <a:ext cx="9405937" cy="4992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5265738" y="3724275"/>
            <a:ext cx="971550" cy="144463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1476375"/>
            <a:ext cx="6380163" cy="349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720725" y="3527425"/>
            <a:ext cx="3671888" cy="287338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364" name="Rectangle 1"/>
          <p:cNvSpPr>
            <a:spLocks noGrp="1" noChangeArrowheads="1"/>
          </p:cNvSpPr>
          <p:nvPr>
            <p:ph type="title"/>
          </p:nvPr>
        </p:nvSpPr>
        <p:spPr>
          <a:xfrm>
            <a:off x="1897063" y="301625"/>
            <a:ext cx="7677150" cy="1262063"/>
          </a:xfrm>
        </p:spPr>
        <p:txBody>
          <a:bodyPr tIns="3888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smtClean="0">
                <a:latin typeface="Arial Black" pitchFamily="34" charset="0"/>
              </a:rPr>
              <a:t>Magazine Record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1476375"/>
            <a:ext cx="6380163" cy="349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720725" y="3527425"/>
            <a:ext cx="3671888" cy="287338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413" y="3455988"/>
            <a:ext cx="4776787" cy="354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9" name="Rectangle 1"/>
          <p:cNvSpPr>
            <a:spLocks noGrp="1" noChangeArrowheads="1"/>
          </p:cNvSpPr>
          <p:nvPr>
            <p:ph type="title"/>
          </p:nvPr>
        </p:nvSpPr>
        <p:spPr>
          <a:xfrm>
            <a:off x="1897063" y="301625"/>
            <a:ext cx="7677150" cy="1262063"/>
          </a:xfrm>
        </p:spPr>
        <p:txBody>
          <a:bodyPr tIns="3888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smtClean="0">
                <a:latin typeface="Arial Black" pitchFamily="34" charset="0"/>
              </a:rPr>
              <a:t>Magazine Record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smtClean="0">
                <a:latin typeface="Arial Black" pitchFamily="34" charset="0"/>
              </a:rPr>
              <a:t>KRAMERIUS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1774825"/>
            <a:ext cx="9405937" cy="4992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2" name="AutoShape 3"/>
          <p:cNvSpPr>
            <a:spLocks noChangeArrowheads="1"/>
          </p:cNvSpPr>
          <p:nvPr/>
        </p:nvSpPr>
        <p:spPr bwMode="auto">
          <a:xfrm>
            <a:off x="6237288" y="3724275"/>
            <a:ext cx="971550" cy="144463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182813" y="301625"/>
            <a:ext cx="7643812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00"/>
                </a:solidFill>
                <a:latin typeface="Arial Black" pitchFamily="34" charset="0"/>
              </a:rPr>
              <a:t>Record in INVENIO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00"/>
                </a:solidFill>
                <a:latin typeface="Arial Black" pitchFamily="34" charset="0"/>
              </a:rPr>
              <a:t>with Kramerius link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495425"/>
            <a:ext cx="9669463" cy="304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6" name="AutoShape 3"/>
          <p:cNvSpPr>
            <a:spLocks noChangeArrowheads="1"/>
          </p:cNvSpPr>
          <p:nvPr/>
        </p:nvSpPr>
        <p:spPr bwMode="auto">
          <a:xfrm>
            <a:off x="396875" y="3455988"/>
            <a:ext cx="6946900" cy="287337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495425"/>
            <a:ext cx="9669463" cy="304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396875" y="3455988"/>
            <a:ext cx="6946900" cy="287337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775" y="3527425"/>
            <a:ext cx="4606925" cy="361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1" name="Text Box 1"/>
          <p:cNvSpPr txBox="1">
            <a:spLocks noChangeArrowheads="1"/>
          </p:cNvSpPr>
          <p:nvPr/>
        </p:nvSpPr>
        <p:spPr bwMode="auto">
          <a:xfrm>
            <a:off x="2182813" y="301625"/>
            <a:ext cx="7643812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00"/>
                </a:solidFill>
                <a:latin typeface="Arial Black" pitchFamily="34" charset="0"/>
              </a:rPr>
              <a:t>Record in INVENIO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00"/>
                </a:solidFill>
                <a:latin typeface="Arial Black" pitchFamily="34" charset="0"/>
              </a:rPr>
              <a:t>with Kramerius link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err="1" smtClean="0">
                <a:latin typeface="Arial Black" pitchFamily="34" charset="0"/>
              </a:rPr>
              <a:t>Grey</a:t>
            </a:r>
            <a:r>
              <a:rPr lang="cs-CZ" b="1" dirty="0" smtClean="0">
                <a:latin typeface="Arial Black" pitchFamily="34" charset="0"/>
              </a:rPr>
              <a:t> </a:t>
            </a:r>
            <a:r>
              <a:rPr lang="cs-CZ" b="1" dirty="0" err="1" smtClean="0">
                <a:latin typeface="Arial Black" pitchFamily="34" charset="0"/>
              </a:rPr>
              <a:t>Literature</a:t>
            </a:r>
            <a:endParaRPr lang="en-GB" b="1" dirty="0" smtClean="0">
              <a:latin typeface="Arial Black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1774825"/>
            <a:ext cx="9405937" cy="4992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8101013" y="3708400"/>
            <a:ext cx="971550" cy="144463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039938" y="301625"/>
            <a:ext cx="7786687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>
                <a:solidFill>
                  <a:srgbClr val="000000"/>
                </a:solidFill>
                <a:latin typeface="Arial Black" pitchFamily="34" charset="0"/>
              </a:rPr>
              <a:t>Record of TDY</a:t>
            </a:r>
            <a:endParaRPr lang="en-GB" sz="3200" b="1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46225"/>
            <a:ext cx="9442450" cy="2557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503238" y="2735263"/>
            <a:ext cx="9215437" cy="4318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00"/>
                </a:solidFill>
                <a:latin typeface="Arial Black" pitchFamily="34" charset="0"/>
              </a:rPr>
              <a:t>Surveying Library</a:t>
            </a:r>
            <a:r>
              <a:rPr lang="cs-CZ" sz="3200" b="1">
                <a:solidFill>
                  <a:srgbClr val="000000"/>
                </a:solidFill>
                <a:latin typeface="Arial Black" pitchFamily="34" charset="0"/>
              </a:rPr>
              <a:t> of V</a:t>
            </a: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ÚGTK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182688" y="1851025"/>
            <a:ext cx="8572500" cy="5000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080" rIns="0" bIns="0" anchor="ctr"/>
          <a:lstStyle/>
          <a:p>
            <a:pPr marL="1258888" lvl="1" indent="-363538" algn="ctr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000" dirty="0">
              <a:solidFill>
                <a:schemeClr val="tx1"/>
              </a:solidFill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branch library with specialized and unique library Fund focused on geo-informatics</a:t>
            </a: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the library, which a few years was ago threatened to extinction</a:t>
            </a: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the library, which wants to transform into a modern information centre</a:t>
            </a: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1258888" lvl="1" indent="-363538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000" dirty="0">
              <a:solidFill>
                <a:srgbClr val="000000"/>
              </a:solidFill>
              <a:ea typeface="Microsoft YaHei" charset="-122"/>
            </a:endParaRPr>
          </a:p>
          <a:p>
            <a:pPr marL="1258888" lvl="1" indent="-363538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ea typeface="Microsoft YaHei" charset="-122"/>
              </a:rPr>
              <a:t>the scope  of the provided information </a:t>
            </a:r>
            <a:endParaRPr lang="cs-CZ" sz="2000" dirty="0">
              <a:solidFill>
                <a:srgbClr val="000000"/>
              </a:solidFill>
              <a:ea typeface="Microsoft YaHei" charset="-122"/>
            </a:endParaRPr>
          </a:p>
          <a:p>
            <a:pPr marL="1258888" lvl="1" indent="-363538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ea typeface="Microsoft YaHei" charset="-122"/>
              </a:rPr>
              <a:t>the quality of the provision of information</a:t>
            </a:r>
            <a:endParaRPr lang="cs-CZ" sz="2000" dirty="0">
              <a:solidFill>
                <a:srgbClr val="000000"/>
              </a:solidFill>
              <a:ea typeface="Microsoft YaHei" charset="-122"/>
            </a:endParaRPr>
          </a:p>
          <a:p>
            <a:pPr marL="1258888" lvl="1" indent="-363538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GB" sz="2000" u="sng" dirty="0">
                <a:solidFill>
                  <a:srgbClr val="000000"/>
                </a:solidFill>
                <a:ea typeface="Microsoft YaHei" charset="-122"/>
              </a:rPr>
              <a:t>the availability of information about the library resources </a:t>
            </a:r>
            <a:endParaRPr lang="cs-CZ" sz="2000" u="sng" dirty="0">
              <a:solidFill>
                <a:srgbClr val="000000"/>
              </a:solidFill>
              <a:ea typeface="Microsoft YaHei" charset="-122"/>
            </a:endParaRPr>
          </a:p>
          <a:p>
            <a:pPr marL="1258888" lvl="1" indent="-363538" algn="ctr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000" dirty="0">
              <a:solidFill>
                <a:srgbClr val="000000"/>
              </a:solidFill>
              <a:ea typeface="Microsoft YaHei" charset="-122"/>
            </a:endParaRPr>
          </a:p>
          <a:p>
            <a:pPr marL="895350" indent="-444500" algn="ctr">
              <a:buClrTx/>
              <a:buFontTx/>
              <a:buNone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1400" dirty="0">
              <a:solidFill>
                <a:srgbClr val="000000"/>
              </a:solidFill>
              <a:ea typeface="Microsoft YaHei" charset="-122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46225"/>
            <a:ext cx="9442450" cy="2557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503238" y="2735263"/>
            <a:ext cx="9215437" cy="4318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6713" y="3024188"/>
            <a:ext cx="5053012" cy="403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3" name="Text Box 1"/>
          <p:cNvSpPr txBox="1">
            <a:spLocks noChangeArrowheads="1"/>
          </p:cNvSpPr>
          <p:nvPr/>
        </p:nvSpPr>
        <p:spPr bwMode="auto">
          <a:xfrm>
            <a:off x="2039938" y="301625"/>
            <a:ext cx="7786687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00"/>
                </a:solidFill>
                <a:latin typeface="Arial Black" pitchFamily="34" charset="0"/>
              </a:rPr>
              <a:t>Record of TDY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968500" y="301625"/>
            <a:ext cx="7605713" cy="1262063"/>
          </a:xfrm>
        </p:spPr>
        <p:txBody>
          <a:bodyPr tIns="38880"/>
          <a:lstStyle/>
          <a:p>
            <a:pPr algn="ctr" eaLnBrk="1">
              <a:lnSpc>
                <a:spcPct val="93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smtClean="0">
                <a:latin typeface="Arial Black" pitchFamily="34" charset="0"/>
              </a:rPr>
              <a:t>Internal documents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1774825"/>
            <a:ext cx="9405937" cy="4992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4537075" y="3851275"/>
            <a:ext cx="971550" cy="144463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682750" y="301625"/>
            <a:ext cx="81438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00"/>
                </a:solidFill>
                <a:latin typeface="Arial Black" pitchFamily="34" charset="0"/>
              </a:rPr>
              <a:t>Record of Meeting Report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900" y="1774825"/>
            <a:ext cx="6613525" cy="4732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0" name="AutoShape 3"/>
          <p:cNvSpPr>
            <a:spLocks noChangeArrowheads="1"/>
          </p:cNvSpPr>
          <p:nvPr/>
        </p:nvSpPr>
        <p:spPr bwMode="auto">
          <a:xfrm>
            <a:off x="2155825" y="2232025"/>
            <a:ext cx="363538" cy="900113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4581" name="AutoShape 4"/>
          <p:cNvSpPr>
            <a:spLocks noChangeArrowheads="1"/>
          </p:cNvSpPr>
          <p:nvPr/>
        </p:nvSpPr>
        <p:spPr bwMode="auto">
          <a:xfrm>
            <a:off x="4608513" y="5472113"/>
            <a:ext cx="1223962" cy="936625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323387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00"/>
                </a:solidFill>
                <a:latin typeface="Arial Black" pitchFamily="34" charset="0"/>
              </a:rPr>
              <a:t>Lending Module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2232025"/>
            <a:ext cx="8928100" cy="3635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8797925" y="3527425"/>
            <a:ext cx="561975" cy="206375"/>
          </a:xfrm>
          <a:prstGeom prst="roundRect">
            <a:avLst>
              <a:gd name="adj" fmla="val 16667"/>
            </a:avLst>
          </a:prstGeom>
          <a:noFill/>
          <a:ln w="19080" cap="flat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804025" y="3536950"/>
            <a:ext cx="1511300" cy="206375"/>
          </a:xfrm>
          <a:prstGeom prst="roundRect">
            <a:avLst>
              <a:gd name="adj" fmla="val 16667"/>
            </a:avLst>
          </a:prstGeom>
          <a:noFill/>
          <a:ln w="19080" cap="flat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8423275" y="3527425"/>
            <a:ext cx="331788" cy="206375"/>
          </a:xfrm>
          <a:prstGeom prst="roundRect">
            <a:avLst>
              <a:gd name="adj" fmla="val 16667"/>
            </a:avLst>
          </a:prstGeom>
          <a:noFill/>
          <a:ln w="19080" cap="flat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863600" y="3527425"/>
            <a:ext cx="5759450" cy="206375"/>
          </a:xfrm>
          <a:prstGeom prst="roundRect">
            <a:avLst>
              <a:gd name="adj" fmla="val 16667"/>
            </a:avLst>
          </a:prstGeom>
          <a:noFill/>
          <a:ln w="19080" cap="flat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2182813" y="301625"/>
            <a:ext cx="75723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00"/>
                </a:solidFill>
                <a:latin typeface="Arial Black" pitchFamily="34" charset="0"/>
              </a:rPr>
              <a:t>Reader Record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7425" y="1666875"/>
            <a:ext cx="5446713" cy="553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203575" y="3708400"/>
            <a:ext cx="720725" cy="215900"/>
          </a:xfrm>
          <a:prstGeom prst="roundRect">
            <a:avLst>
              <a:gd name="adj" fmla="val 16667"/>
            </a:avLst>
          </a:prstGeom>
          <a:noFill/>
          <a:ln w="9360" cap="flat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968500" y="301625"/>
            <a:ext cx="7786688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00"/>
                </a:solidFill>
                <a:latin typeface="Arial Black" pitchFamily="34" charset="0"/>
              </a:rPr>
              <a:t>Borrowing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188" y="2014538"/>
            <a:ext cx="4824412" cy="4465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968500" y="301625"/>
            <a:ext cx="7786688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00"/>
                </a:solidFill>
                <a:latin typeface="Arial Black" pitchFamily="34" charset="0"/>
              </a:rPr>
              <a:t>List of Borrowings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588" y="2124075"/>
            <a:ext cx="7559675" cy="3887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513263" y="3311525"/>
            <a:ext cx="598487" cy="144463"/>
          </a:xfrm>
          <a:prstGeom prst="roundRect">
            <a:avLst>
              <a:gd name="adj" fmla="val 16667"/>
            </a:avLst>
          </a:prstGeom>
          <a:noFill/>
          <a:ln w="19080" cap="flat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611313" y="301625"/>
            <a:ext cx="81438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00"/>
                </a:solidFill>
                <a:latin typeface="Arial Black" pitchFamily="34" charset="0"/>
              </a:rPr>
              <a:t>Reader WEB account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792163" y="1674813"/>
            <a:ext cx="8805862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2378075"/>
            <a:ext cx="9226550" cy="3236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871663" y="3491805"/>
            <a:ext cx="715962" cy="122237"/>
          </a:xfrm>
          <a:prstGeom prst="roundRect">
            <a:avLst>
              <a:gd name="adj" fmla="val 16667"/>
            </a:avLst>
          </a:prstGeom>
          <a:noFill/>
          <a:ln w="19080" cap="flat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2254250" y="301625"/>
            <a:ext cx="7500938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00"/>
                </a:solidFill>
                <a:latin typeface="Arial Black" pitchFamily="34" charset="0"/>
              </a:rPr>
              <a:t>List of Borrowings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00"/>
                </a:solidFill>
                <a:latin typeface="Arial Black" pitchFamily="34" charset="0"/>
              </a:rPr>
              <a:t>in Reader account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792163" y="1674813"/>
            <a:ext cx="8805862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900" y="1590675"/>
            <a:ext cx="5940425" cy="5392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968500" y="301625"/>
            <a:ext cx="7786688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00"/>
                </a:solidFill>
                <a:latin typeface="Arial Black" pitchFamily="34" charset="0"/>
              </a:rPr>
              <a:t>Functions in Reader account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792163" y="1674813"/>
            <a:ext cx="8805862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1584325"/>
            <a:ext cx="8866188" cy="3090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468438" y="301625"/>
            <a:ext cx="8358187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Original information resources </a:t>
            </a:r>
            <a:r>
              <a:rPr lang="cs-CZ" sz="3200" b="1">
                <a:solidFill>
                  <a:srgbClr val="000000"/>
                </a:solidFill>
                <a:latin typeface="Arial Black" pitchFamily="34" charset="0"/>
              </a:rPr>
              <a:t>location</a:t>
            </a:r>
            <a:endParaRPr lang="en-GB" sz="3200" b="1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936625" y="1728788"/>
            <a:ext cx="2376488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6000">
            <a:solidFill>
              <a:srgbClr val="3399FF"/>
            </a:solidFill>
            <a:round/>
            <a:headEnd/>
            <a:tailEnd/>
          </a:ln>
        </p:spPr>
        <p:txBody>
          <a:bodyPr wrap="none" lIns="108000" tIns="7884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Hard copy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information/documents</a:t>
            </a:r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3600450" y="1728788"/>
            <a:ext cx="5543550" cy="720725"/>
          </a:xfrm>
          <a:prstGeom prst="roundRect">
            <a:avLst>
              <a:gd name="adj" fmla="val 16667"/>
            </a:avLst>
          </a:prstGeom>
          <a:noFill/>
          <a:ln w="36000">
            <a:solidFill>
              <a:srgbClr val="3399FF"/>
            </a:solidFill>
            <a:round/>
            <a:headEnd/>
            <a:tailEnd/>
          </a:ln>
        </p:spPr>
        <p:txBody>
          <a:bodyPr wrap="none" lIns="108000" tIns="7884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Digital resources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936625" y="2663825"/>
            <a:ext cx="2376488" cy="4176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6000">
            <a:solidFill>
              <a:srgbClr val="3399FF"/>
            </a:solidFill>
            <a:round/>
            <a:headEnd/>
            <a:tailEnd/>
          </a:ln>
        </p:spPr>
        <p:txBody>
          <a:bodyPr wrap="none" lIns="108000" tIns="7884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Card catalogues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Printed fund</a:t>
            </a:r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6119813" y="2808288"/>
            <a:ext cx="2952750" cy="647700"/>
          </a:xfrm>
          <a:prstGeom prst="roundRect">
            <a:avLst>
              <a:gd name="adj" fmla="val 16667"/>
            </a:avLst>
          </a:prstGeom>
          <a:noFill/>
          <a:ln w="36000">
            <a:solidFill>
              <a:srgbClr val="3399FF"/>
            </a:solidFill>
            <a:round/>
            <a:headEnd/>
            <a:tailEnd/>
          </a:ln>
        </p:spPr>
        <p:txBody>
          <a:bodyPr wrap="none" lIns="108000" tIns="7884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Net and PC employees</a:t>
            </a:r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3600450" y="3671888"/>
            <a:ext cx="2411413" cy="3095625"/>
          </a:xfrm>
          <a:prstGeom prst="roundRect">
            <a:avLst>
              <a:gd name="adj" fmla="val 16667"/>
            </a:avLst>
          </a:prstGeom>
          <a:noFill/>
          <a:ln w="36000">
            <a:solidFill>
              <a:srgbClr val="3399FF"/>
            </a:solidFill>
            <a:round/>
            <a:headEnd/>
            <a:tailEnd/>
          </a:ln>
        </p:spPr>
        <p:txBody>
          <a:bodyPr wrap="none" lIns="108000" tIns="7884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Library catalogue Tinlib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Periodicals (table)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Kramerius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Digitalfund (variable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placement)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- travel reports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- research reports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- annual reports</a:t>
            </a:r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3744913" y="2808288"/>
            <a:ext cx="2232025" cy="647700"/>
          </a:xfrm>
          <a:prstGeom prst="roundRect">
            <a:avLst>
              <a:gd name="adj" fmla="val 16667"/>
            </a:avLst>
          </a:prstGeom>
          <a:noFill/>
          <a:ln w="36000">
            <a:solidFill>
              <a:srgbClr val="3399FF"/>
            </a:solidFill>
            <a:round/>
            <a:headEnd/>
            <a:tailEnd/>
          </a:ln>
        </p:spPr>
        <p:txBody>
          <a:bodyPr wrap="none" lIns="108000" tIns="7884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Web</a:t>
            </a:r>
          </a:p>
        </p:txBody>
      </p:sp>
      <p:sp>
        <p:nvSpPr>
          <p:cNvPr id="5129" name="AutoShape 8"/>
          <p:cNvSpPr>
            <a:spLocks noChangeArrowheads="1"/>
          </p:cNvSpPr>
          <p:nvPr/>
        </p:nvSpPr>
        <p:spPr bwMode="auto">
          <a:xfrm>
            <a:off x="6191250" y="3708400"/>
            <a:ext cx="3024188" cy="3095625"/>
          </a:xfrm>
          <a:prstGeom prst="roundRect">
            <a:avLst>
              <a:gd name="adj" fmla="val 16667"/>
            </a:avLst>
          </a:prstGeom>
          <a:noFill/>
          <a:ln w="36000">
            <a:solidFill>
              <a:srgbClr val="3399FF"/>
            </a:solidFill>
            <a:round/>
            <a:headEnd/>
            <a:tailEnd/>
          </a:ln>
        </p:spPr>
        <p:txBody>
          <a:bodyPr wrap="none" lIns="108000" tIns="7884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Project outputs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Research data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Training materials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Sectoral directive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Internal documents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5130" name="AutoShape 9"/>
          <p:cNvSpPr>
            <a:spLocks noChangeArrowheads="1"/>
          </p:cNvSpPr>
          <p:nvPr/>
        </p:nvSpPr>
        <p:spPr bwMode="auto">
          <a:xfrm>
            <a:off x="3455988" y="2592388"/>
            <a:ext cx="5975350" cy="4392612"/>
          </a:xfrm>
          <a:prstGeom prst="roundRect">
            <a:avLst>
              <a:gd name="adj" fmla="val 16667"/>
            </a:avLst>
          </a:prstGeom>
          <a:noFill/>
          <a:ln w="3600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513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175" y="5508625"/>
            <a:ext cx="287338" cy="28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92163" y="1674813"/>
            <a:ext cx="8805862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773" name="Text Box 1"/>
          <p:cNvSpPr txBox="1">
            <a:spLocks noChangeArrowheads="1"/>
          </p:cNvSpPr>
          <p:nvPr/>
        </p:nvSpPr>
        <p:spPr bwMode="auto">
          <a:xfrm>
            <a:off x="1968500" y="301625"/>
            <a:ext cx="7786688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00"/>
                </a:solidFill>
                <a:latin typeface="Arial Black" pitchFamily="34" charset="0"/>
              </a:rPr>
              <a:t>Functions in Reader account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1584325"/>
            <a:ext cx="8866188" cy="3090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3700" y="3887788"/>
            <a:ext cx="5372100" cy="3222625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2182813" y="301625"/>
            <a:ext cx="7391400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00"/>
                </a:solidFill>
                <a:latin typeface="Arial Black" pitchFamily="34" charset="0"/>
              </a:rPr>
              <a:t>Current  Status and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00"/>
                </a:solidFill>
                <a:latin typeface="Arial Black" pitchFamily="34" charset="0"/>
              </a:rPr>
              <a:t>Plans for Future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367904" y="1547589"/>
            <a:ext cx="8683625" cy="547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Beta </a:t>
            </a: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d</a:t>
            </a:r>
            <a:r>
              <a:rPr lang="en-GB" sz="2400" b="1" dirty="0" err="1">
                <a:solidFill>
                  <a:srgbClr val="000000"/>
                </a:solidFill>
                <a:latin typeface="+mn-lt"/>
                <a:ea typeface="Microsoft YaHei" charset="-122"/>
              </a:rPr>
              <a:t>ebugging</a:t>
            </a:r>
            <a:r>
              <a:rPr lang="en-GB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 </a:t>
            </a: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optimization of operations workflow and settings </a:t>
            </a: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review, </a:t>
            </a:r>
            <a:r>
              <a:rPr lang="en-GB" sz="2400" b="1" dirty="0" err="1">
                <a:solidFill>
                  <a:srgbClr val="000000"/>
                </a:solidFill>
                <a:latin typeface="+mn-lt"/>
                <a:ea typeface="Microsoft YaHei" charset="-122"/>
              </a:rPr>
              <a:t>recataloging</a:t>
            </a:r>
            <a:r>
              <a:rPr lang="en-GB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,  labelling units with  QR codes</a:t>
            </a: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downloading of the gray literature and internal documents</a:t>
            </a: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updating of Invenio version and using of new features</a:t>
            </a: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reconstruction of the depositary and reading room</a:t>
            </a: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2182813" y="301625"/>
            <a:ext cx="7391400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00"/>
                </a:solidFill>
                <a:latin typeface="Arial Black" pitchFamily="34" charset="0"/>
              </a:rPr>
              <a:t>Current  Status and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00"/>
                </a:solidFill>
                <a:latin typeface="Arial Black" pitchFamily="34" charset="0"/>
              </a:rPr>
              <a:t>Plans for Future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784" y="4067869"/>
            <a:ext cx="4320000" cy="267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936" y="4715941"/>
            <a:ext cx="4320000" cy="266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67904" y="1547589"/>
            <a:ext cx="8683625" cy="547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GB" sz="2400" b="1" dirty="0" smtClean="0">
                <a:ln w="25400">
                  <a:solidFill>
                    <a:schemeClr val="bg1"/>
                  </a:solidFill>
                </a:ln>
                <a:solidFill>
                  <a:srgbClr val="000000"/>
                </a:solidFill>
                <a:latin typeface="+mn-lt"/>
                <a:ea typeface="Microsoft YaHei" charset="-122"/>
              </a:rPr>
              <a:t>Beta </a:t>
            </a:r>
            <a:r>
              <a:rPr lang="cs-CZ" sz="2400" b="1" dirty="0" smtClean="0">
                <a:ln w="25400">
                  <a:solidFill>
                    <a:schemeClr val="bg1"/>
                  </a:solidFill>
                </a:ln>
                <a:solidFill>
                  <a:srgbClr val="000000"/>
                </a:solidFill>
                <a:latin typeface="+mn-lt"/>
                <a:ea typeface="Microsoft YaHei" charset="-122"/>
              </a:rPr>
              <a:t>d</a:t>
            </a:r>
            <a:r>
              <a:rPr lang="en-GB" sz="2400" b="1" dirty="0" err="1" smtClean="0">
                <a:ln w="25400">
                  <a:solidFill>
                    <a:schemeClr val="bg1"/>
                  </a:solidFill>
                </a:ln>
                <a:solidFill>
                  <a:srgbClr val="000000"/>
                </a:solidFill>
                <a:latin typeface="+mn-lt"/>
                <a:ea typeface="Microsoft YaHei" charset="-122"/>
              </a:rPr>
              <a:t>ebugging</a:t>
            </a:r>
            <a:r>
              <a:rPr lang="en-GB" sz="2400" b="1" dirty="0" smtClean="0">
                <a:ln w="25400">
                  <a:solidFill>
                    <a:schemeClr val="bg1"/>
                  </a:solidFill>
                </a:ln>
                <a:solidFill>
                  <a:srgbClr val="000000"/>
                </a:solidFill>
                <a:latin typeface="+mn-lt"/>
                <a:ea typeface="Microsoft YaHei" charset="-122"/>
              </a:rPr>
              <a:t> </a:t>
            </a:r>
            <a:endParaRPr lang="cs-CZ" sz="2400" b="1" dirty="0" smtClean="0">
              <a:ln w="25400">
                <a:solidFill>
                  <a:schemeClr val="bg1"/>
                </a:solidFill>
              </a:ln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400" b="1" dirty="0" smtClean="0">
              <a:ln w="25400">
                <a:solidFill>
                  <a:schemeClr val="bg1"/>
                </a:solidFill>
              </a:ln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GB" sz="2400" b="1" dirty="0" smtClean="0">
                <a:ln w="25400">
                  <a:solidFill>
                    <a:schemeClr val="bg1"/>
                  </a:solidFill>
                </a:ln>
                <a:solidFill>
                  <a:srgbClr val="000000"/>
                </a:solidFill>
                <a:latin typeface="+mn-lt"/>
                <a:ea typeface="Microsoft YaHei" charset="-122"/>
              </a:rPr>
              <a:t>optimization of operations workflow and settings </a:t>
            </a:r>
            <a:endParaRPr lang="cs-CZ" sz="2400" b="1" dirty="0" smtClean="0">
              <a:ln w="25400">
                <a:solidFill>
                  <a:schemeClr val="bg1"/>
                </a:solidFill>
              </a:ln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400" b="1" dirty="0" smtClean="0">
              <a:ln w="25400">
                <a:solidFill>
                  <a:schemeClr val="bg1"/>
                </a:solidFill>
              </a:ln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GB" sz="2400" b="1" dirty="0" smtClean="0">
                <a:ln w="25400">
                  <a:solidFill>
                    <a:schemeClr val="bg1"/>
                  </a:solidFill>
                </a:ln>
                <a:solidFill>
                  <a:srgbClr val="000000"/>
                </a:solidFill>
                <a:latin typeface="+mn-lt"/>
                <a:ea typeface="Microsoft YaHei" charset="-122"/>
              </a:rPr>
              <a:t>review, </a:t>
            </a:r>
            <a:r>
              <a:rPr lang="en-GB" sz="2400" b="1" dirty="0" err="1" smtClean="0">
                <a:ln w="25400">
                  <a:solidFill>
                    <a:schemeClr val="bg1"/>
                  </a:solidFill>
                </a:ln>
                <a:solidFill>
                  <a:srgbClr val="000000"/>
                </a:solidFill>
                <a:latin typeface="+mn-lt"/>
                <a:ea typeface="Microsoft YaHei" charset="-122"/>
              </a:rPr>
              <a:t>recataloging</a:t>
            </a:r>
            <a:r>
              <a:rPr lang="en-GB" sz="2400" b="1" dirty="0" smtClean="0">
                <a:ln w="25400">
                  <a:solidFill>
                    <a:schemeClr val="bg1"/>
                  </a:solidFill>
                </a:ln>
                <a:solidFill>
                  <a:srgbClr val="000000"/>
                </a:solidFill>
                <a:latin typeface="+mn-lt"/>
                <a:ea typeface="Microsoft YaHei" charset="-122"/>
              </a:rPr>
              <a:t>,  labelling units with  QR codes</a:t>
            </a:r>
            <a:endParaRPr lang="cs-CZ" sz="2400" b="1" dirty="0" smtClean="0">
              <a:ln w="25400">
                <a:solidFill>
                  <a:schemeClr val="bg1"/>
                </a:solidFill>
              </a:ln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400" b="1" dirty="0" smtClean="0">
              <a:ln w="25400">
                <a:solidFill>
                  <a:schemeClr val="bg1"/>
                </a:solidFill>
              </a:ln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GB" sz="2400" b="1" dirty="0" smtClean="0">
                <a:ln w="25400">
                  <a:solidFill>
                    <a:schemeClr val="bg1"/>
                  </a:solidFill>
                </a:ln>
                <a:solidFill>
                  <a:srgbClr val="000000"/>
                </a:solidFill>
                <a:latin typeface="+mn-lt"/>
                <a:ea typeface="Microsoft YaHei" charset="-122"/>
              </a:rPr>
              <a:t>downloading of the gray literature and internal documents</a:t>
            </a:r>
            <a:endParaRPr lang="cs-CZ" sz="2400" b="1" dirty="0" smtClean="0">
              <a:ln w="25400">
                <a:solidFill>
                  <a:schemeClr val="bg1"/>
                </a:solidFill>
              </a:ln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400" b="1" dirty="0" smtClean="0">
              <a:ln w="25400">
                <a:solidFill>
                  <a:schemeClr val="bg1"/>
                </a:solidFill>
              </a:ln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GB" sz="2400" b="1" dirty="0" smtClean="0">
                <a:ln w="25400">
                  <a:solidFill>
                    <a:schemeClr val="bg1"/>
                  </a:solidFill>
                </a:ln>
                <a:solidFill>
                  <a:srgbClr val="000000"/>
                </a:solidFill>
                <a:latin typeface="+mn-lt"/>
                <a:ea typeface="Microsoft YaHei" charset="-122"/>
              </a:rPr>
              <a:t>updating of </a:t>
            </a:r>
            <a:r>
              <a:rPr lang="en-GB" sz="2400" b="1" dirty="0" err="1" smtClean="0">
                <a:ln w="25400">
                  <a:solidFill>
                    <a:schemeClr val="bg1"/>
                  </a:solidFill>
                </a:ln>
                <a:solidFill>
                  <a:srgbClr val="000000"/>
                </a:solidFill>
                <a:latin typeface="+mn-lt"/>
                <a:ea typeface="Microsoft YaHei" charset="-122"/>
              </a:rPr>
              <a:t>Invenio</a:t>
            </a:r>
            <a:r>
              <a:rPr lang="en-GB" sz="2400" b="1" dirty="0" smtClean="0">
                <a:ln w="25400">
                  <a:solidFill>
                    <a:schemeClr val="bg1"/>
                  </a:solidFill>
                </a:ln>
                <a:solidFill>
                  <a:srgbClr val="000000"/>
                </a:solidFill>
                <a:latin typeface="+mn-lt"/>
                <a:ea typeface="Microsoft YaHei" charset="-122"/>
              </a:rPr>
              <a:t> version and using of new features</a:t>
            </a:r>
            <a:endParaRPr lang="cs-CZ" sz="2400" b="1" dirty="0" smtClean="0">
              <a:ln w="25400">
                <a:solidFill>
                  <a:schemeClr val="bg1"/>
                </a:solidFill>
              </a:ln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400" b="1" dirty="0" smtClean="0">
              <a:ln w="25400">
                <a:solidFill>
                  <a:schemeClr val="bg1"/>
                </a:solidFill>
              </a:ln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GB" sz="2400" b="1" dirty="0" smtClean="0">
                <a:ln w="25400">
                  <a:solidFill>
                    <a:schemeClr val="bg1"/>
                  </a:solidFill>
                </a:ln>
                <a:solidFill>
                  <a:srgbClr val="000000"/>
                </a:solidFill>
                <a:latin typeface="+mn-lt"/>
                <a:ea typeface="Microsoft YaHei" charset="-122"/>
              </a:rPr>
              <a:t>reconstruction of the depositary and reading room</a:t>
            </a:r>
            <a:endParaRPr lang="cs-CZ" sz="2400" b="1" dirty="0">
              <a:ln w="25400">
                <a:solidFill>
                  <a:schemeClr val="bg1"/>
                </a:solidFill>
              </a:ln>
              <a:solidFill>
                <a:srgbClr val="000000"/>
              </a:solidFill>
              <a:latin typeface="+mn-lt"/>
              <a:ea typeface="Microsoft YaHei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67904" y="1547589"/>
            <a:ext cx="8683625" cy="547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Beta </a:t>
            </a: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d</a:t>
            </a:r>
            <a:r>
              <a:rPr lang="en-GB" sz="2400" b="1" dirty="0" err="1">
                <a:solidFill>
                  <a:srgbClr val="000000"/>
                </a:solidFill>
                <a:latin typeface="+mn-lt"/>
                <a:ea typeface="Microsoft YaHei" charset="-122"/>
              </a:rPr>
              <a:t>ebugging</a:t>
            </a:r>
            <a:r>
              <a:rPr lang="en-GB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 </a:t>
            </a: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optimization of operations workflow and settings </a:t>
            </a: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review, </a:t>
            </a:r>
            <a:r>
              <a:rPr lang="en-GB" sz="2400" b="1" dirty="0" err="1">
                <a:solidFill>
                  <a:srgbClr val="000000"/>
                </a:solidFill>
                <a:latin typeface="+mn-lt"/>
                <a:ea typeface="Microsoft YaHei" charset="-122"/>
              </a:rPr>
              <a:t>recataloging</a:t>
            </a:r>
            <a:r>
              <a:rPr lang="en-GB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,  labelling units with  QR codes</a:t>
            </a: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downloading of the gray literature and internal documents</a:t>
            </a: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updating of Invenio version and using of new features</a:t>
            </a: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GB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reconstruction of the depositary and reading room</a:t>
            </a:r>
            <a:endParaRPr lang="cs-CZ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  <a:latin typeface="Arial Black" pitchFamily="32" charset="0"/>
                <a:ea typeface="Microsoft YaHei" charset="-122"/>
              </a:rPr>
              <a:t>Questions ???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3200" b="1" dirty="0">
              <a:solidFill>
                <a:srgbClr val="000000"/>
              </a:solidFill>
              <a:latin typeface="Arial Black" pitchFamily="32" charset="0"/>
              <a:ea typeface="Microsoft YaHei" charset="-122"/>
            </a:endParaRP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endParaRPr lang="en-US" sz="2800" b="1" dirty="0">
              <a:solidFill>
                <a:srgbClr val="000000"/>
              </a:solidFill>
              <a:latin typeface="Arial Black" pitchFamily="32" charset="0"/>
              <a:ea typeface="Microsoft YaHei" charset="-122"/>
            </a:endParaRP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Arial Black" pitchFamily="32" charset="0"/>
                <a:ea typeface="Microsoft YaHei" charset="-122"/>
              </a:rPr>
              <a:t>Jiří Drozda</a:t>
            </a: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Arial Black" pitchFamily="32" charset="0"/>
                <a:ea typeface="Microsoft YaHei" charset="-122"/>
              </a:rPr>
              <a:t>Veronika Synková</a:t>
            </a: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endParaRPr lang="en-US" sz="1600" b="1" dirty="0">
              <a:solidFill>
                <a:srgbClr val="000000"/>
              </a:solidFill>
              <a:latin typeface="Arial Black" pitchFamily="32" charset="0"/>
              <a:ea typeface="Microsoft YaHei" charset="-122"/>
            </a:endParaRP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endParaRPr lang="en-US" sz="1600" b="1" dirty="0">
              <a:solidFill>
                <a:srgbClr val="000000"/>
              </a:solidFill>
              <a:latin typeface="Arial Black" pitchFamily="32" charset="0"/>
              <a:ea typeface="Microsoft YaHei" charset="-122"/>
            </a:endParaRP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Arial Black" pitchFamily="32" charset="0"/>
                <a:ea typeface="Microsoft YaHei" charset="-122"/>
              </a:rPr>
              <a:t>Research institute of Geodesy, Topography</a:t>
            </a:r>
            <a:r>
              <a:rPr lang="cs-CZ" sz="1600" b="1" dirty="0">
                <a:solidFill>
                  <a:srgbClr val="000000"/>
                </a:solidFill>
                <a:latin typeface="Arial Black" pitchFamily="32" charset="0"/>
                <a:ea typeface="Microsoft YaHei" charset="-122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 Black" pitchFamily="32" charset="0"/>
                <a:ea typeface="Microsoft YaHei" charset="-122"/>
              </a:rPr>
              <a:t>and Cartography</a:t>
            </a:r>
            <a:endParaRPr lang="cs-CZ" sz="1600" b="1" dirty="0">
              <a:solidFill>
                <a:srgbClr val="000000"/>
              </a:solidFill>
              <a:latin typeface="Arial Black" pitchFamily="32" charset="0"/>
              <a:ea typeface="Microsoft YaHei" charset="-122"/>
            </a:endParaRP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endParaRPr lang="en-US" sz="1600" b="1" dirty="0">
              <a:solidFill>
                <a:srgbClr val="000000"/>
              </a:solidFill>
              <a:latin typeface="Arial Black" pitchFamily="32" charset="0"/>
              <a:ea typeface="Microsoft YaHei" charset="-122"/>
            </a:endParaRP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Arial Black" pitchFamily="32" charset="0"/>
                <a:ea typeface="Microsoft YaHei" charset="-122"/>
              </a:rPr>
              <a:t>Zdiby, Czech Republic</a:t>
            </a:r>
          </a:p>
          <a:p>
            <a:pPr marL="431800" indent="-211138" algn="ctr">
              <a:buClrTx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/>
            </a:pPr>
            <a:endParaRPr lang="en-US" sz="2800" b="1" dirty="0">
              <a:solidFill>
                <a:srgbClr val="000000"/>
              </a:solidFill>
              <a:latin typeface="Arial Black" pitchFamily="32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 algn="ctr" eaLnBrk="1">
              <a:lnSpc>
                <a:spcPct val="93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smtClean="0">
                <a:latin typeface="Arial Black" pitchFamily="34" charset="0"/>
              </a:rPr>
              <a:t>Fragmented Resources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2938" y="1565275"/>
            <a:ext cx="936625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682750" y="1851025"/>
            <a:ext cx="18002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Library </a:t>
            </a:r>
          </a:p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Found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9063" y="1636713"/>
            <a:ext cx="754062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7326313" y="1636713"/>
            <a:ext cx="1800225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Digital documents</a:t>
            </a:r>
          </a:p>
        </p:txBody>
      </p:sp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7688" y="5851525"/>
            <a:ext cx="992187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6540500" y="6923088"/>
            <a:ext cx="20716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Online resources</a:t>
            </a: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1611313" y="4708525"/>
            <a:ext cx="18002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Grey Literature</a:t>
            </a:r>
          </a:p>
        </p:txBody>
      </p:sp>
      <p:pic>
        <p:nvPicPr>
          <p:cNvPr id="615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5813" y="6137275"/>
            <a:ext cx="1008062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5" name="Rectangle 10"/>
          <p:cNvSpPr>
            <a:spLocks noChangeArrowheads="1"/>
          </p:cNvSpPr>
          <p:nvPr/>
        </p:nvSpPr>
        <p:spPr bwMode="auto">
          <a:xfrm>
            <a:off x="1825625" y="6280150"/>
            <a:ext cx="1800225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Internal document</a:t>
            </a:r>
            <a:r>
              <a:rPr lang="cs-CZ">
                <a:solidFill>
                  <a:srgbClr val="000000"/>
                </a:solidFill>
              </a:rPr>
              <a:t>s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6156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7088" y="3790950"/>
            <a:ext cx="1042987" cy="101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7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2350" y="3678238"/>
            <a:ext cx="909638" cy="1436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8" name="AutoShape 13"/>
          <p:cNvSpPr>
            <a:spLocks noChangeArrowheads="1"/>
          </p:cNvSpPr>
          <p:nvPr/>
        </p:nvSpPr>
        <p:spPr bwMode="auto">
          <a:xfrm rot="2280000">
            <a:off x="2973388" y="3101975"/>
            <a:ext cx="1995487" cy="290513"/>
          </a:xfrm>
          <a:prstGeom prst="rightArrow">
            <a:avLst>
              <a:gd name="adj1" fmla="val 50000"/>
              <a:gd name="adj2" fmla="val 171721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9" name="AutoShape 14"/>
          <p:cNvSpPr>
            <a:spLocks noChangeArrowheads="1"/>
          </p:cNvSpPr>
          <p:nvPr/>
        </p:nvSpPr>
        <p:spPr bwMode="auto">
          <a:xfrm rot="60000">
            <a:off x="3260725" y="4232275"/>
            <a:ext cx="1422400" cy="290513"/>
          </a:xfrm>
          <a:prstGeom prst="rightArrow">
            <a:avLst>
              <a:gd name="adj1" fmla="val 50000"/>
              <a:gd name="adj2" fmla="val 122404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0" name="AutoShape 15"/>
          <p:cNvSpPr>
            <a:spLocks noChangeArrowheads="1"/>
          </p:cNvSpPr>
          <p:nvPr/>
        </p:nvSpPr>
        <p:spPr bwMode="auto">
          <a:xfrm rot="-3240000">
            <a:off x="3748882" y="5403056"/>
            <a:ext cx="1574800" cy="290513"/>
          </a:xfrm>
          <a:prstGeom prst="rightArrow">
            <a:avLst>
              <a:gd name="adj1" fmla="val 50000"/>
              <a:gd name="adj2" fmla="val 135519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6161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3" y="5494338"/>
            <a:ext cx="5381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62" name="AutoShape 17"/>
          <p:cNvSpPr>
            <a:spLocks noChangeArrowheads="1"/>
          </p:cNvSpPr>
          <p:nvPr/>
        </p:nvSpPr>
        <p:spPr bwMode="auto">
          <a:xfrm rot="8160000">
            <a:off x="5534025" y="2954338"/>
            <a:ext cx="1995488" cy="290512"/>
          </a:xfrm>
          <a:prstGeom prst="rightArrow">
            <a:avLst>
              <a:gd name="adj1" fmla="val 50000"/>
              <a:gd name="adj2" fmla="val 171722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3" name="AutoShape 18"/>
          <p:cNvSpPr>
            <a:spLocks noChangeArrowheads="1"/>
          </p:cNvSpPr>
          <p:nvPr/>
        </p:nvSpPr>
        <p:spPr bwMode="auto">
          <a:xfrm rot="2280000">
            <a:off x="2973388" y="3103563"/>
            <a:ext cx="1995487" cy="290512"/>
          </a:xfrm>
          <a:prstGeom prst="rightArrow">
            <a:avLst>
              <a:gd name="adj1" fmla="val 50000"/>
              <a:gd name="adj2" fmla="val 171722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4" name="AutoShape 19"/>
          <p:cNvSpPr>
            <a:spLocks noChangeArrowheads="1"/>
          </p:cNvSpPr>
          <p:nvPr/>
        </p:nvSpPr>
        <p:spPr bwMode="auto">
          <a:xfrm rot="-8160000">
            <a:off x="5607050" y="5084763"/>
            <a:ext cx="1703388" cy="290512"/>
          </a:xfrm>
          <a:prstGeom prst="rightArrow">
            <a:avLst>
              <a:gd name="adj1" fmla="val 50000"/>
              <a:gd name="adj2" fmla="val 146585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5" name="AutoShape 20"/>
          <p:cNvSpPr>
            <a:spLocks noChangeArrowheads="1"/>
          </p:cNvSpPr>
          <p:nvPr/>
        </p:nvSpPr>
        <p:spPr bwMode="auto">
          <a:xfrm rot="2280000">
            <a:off x="2973388" y="3103563"/>
            <a:ext cx="1995487" cy="290512"/>
          </a:xfrm>
          <a:prstGeom prst="rightArrow">
            <a:avLst>
              <a:gd name="adj1" fmla="val 50000"/>
              <a:gd name="adj2" fmla="val 171722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6" name="AutoShape 21"/>
          <p:cNvSpPr>
            <a:spLocks noChangeArrowheads="1"/>
          </p:cNvSpPr>
          <p:nvPr/>
        </p:nvSpPr>
        <p:spPr bwMode="auto">
          <a:xfrm rot="120000">
            <a:off x="4268788" y="1908175"/>
            <a:ext cx="1995487" cy="290513"/>
          </a:xfrm>
          <a:prstGeom prst="rightArrow">
            <a:avLst>
              <a:gd name="adj1" fmla="val 50000"/>
              <a:gd name="adj2" fmla="val 171721"/>
            </a:avLst>
          </a:prstGeom>
          <a:noFill/>
          <a:ln w="936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67" name="AutoShape 22"/>
          <p:cNvSpPr>
            <a:spLocks noChangeArrowheads="1"/>
          </p:cNvSpPr>
          <p:nvPr/>
        </p:nvSpPr>
        <p:spPr bwMode="auto">
          <a:xfrm rot="-5400000">
            <a:off x="2006600" y="2900363"/>
            <a:ext cx="1182688" cy="290512"/>
          </a:xfrm>
          <a:prstGeom prst="rightArrow">
            <a:avLst>
              <a:gd name="adj1" fmla="val 50000"/>
              <a:gd name="adj2" fmla="val 101776"/>
            </a:avLst>
          </a:prstGeom>
          <a:noFill/>
          <a:ln w="936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INVENIO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82688" y="1922463"/>
            <a:ext cx="8572500" cy="5000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080" rIns="0" bIns="0" anchor="ctr"/>
          <a:lstStyle/>
          <a:p>
            <a:pPr marL="1262063" lvl="1" indent="-360363" algn="ctr">
              <a:buClrTx/>
              <a:buFontTx/>
              <a:buNone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en-US" sz="2000" dirty="0">
              <a:solidFill>
                <a:srgbClr val="000000"/>
              </a:solidFill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cooperation agreement with the National Technical Library in the National Gray Literature Repository (NUŠL)</a:t>
            </a: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en-US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information system INVENIO</a:t>
            </a:r>
          </a:p>
          <a:p>
            <a:pPr marL="1258888" lvl="1" indent="-363538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ea typeface="Microsoft YaHei" charset="-122"/>
              </a:rPr>
              <a:t>is developed by  the European </a:t>
            </a:r>
            <a:r>
              <a:rPr lang="en-US" sz="2000" dirty="0" err="1">
                <a:solidFill>
                  <a:srgbClr val="000000"/>
                </a:solidFill>
                <a:ea typeface="Microsoft YaHei" charset="-122"/>
              </a:rPr>
              <a:t>Organisation</a:t>
            </a:r>
            <a:r>
              <a:rPr lang="en-US" sz="2000" dirty="0">
                <a:solidFill>
                  <a:srgbClr val="000000"/>
                </a:solidFill>
                <a:ea typeface="Microsoft YaHei" charset="-122"/>
              </a:rPr>
              <a:t> for Nuclear Research (CERN) in Geneva</a:t>
            </a:r>
          </a:p>
          <a:p>
            <a:pPr marL="1258888" lvl="1" indent="-363538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ea typeface="Microsoft YaHei" charset="-122"/>
              </a:rPr>
              <a:t>is the open source system</a:t>
            </a:r>
          </a:p>
          <a:p>
            <a:pPr marL="1258888" lvl="1" indent="-363538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ea typeface="Microsoft YaHei" charset="-122"/>
              </a:rPr>
              <a:t>NUŠL offers a preset system for grey literature</a:t>
            </a:r>
          </a:p>
          <a:p>
            <a:pPr marL="1258888" lvl="1" indent="-363538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ea typeface="Microsoft YaHei" charset="-122"/>
              </a:rPr>
              <a:t>CERN uses INVENIO as the library system from 2012</a:t>
            </a:r>
          </a:p>
          <a:p>
            <a:pPr marL="895350" lvl="1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en-US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895350" lvl="1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Invenio in the Surveying  library</a:t>
            </a:r>
          </a:p>
          <a:p>
            <a:pPr marL="1258888" lvl="1" indent="-363538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ea typeface="Microsoft YaHei" charset="-122"/>
              </a:rPr>
              <a:t>storage of  all information resources  in a single place</a:t>
            </a:r>
          </a:p>
          <a:p>
            <a:pPr marL="1258888" lvl="1" indent="-363538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ea typeface="Microsoft YaHei" charset="-122"/>
              </a:rPr>
              <a:t>common interface and a single access point  search of all information resources </a:t>
            </a:r>
          </a:p>
          <a:p>
            <a:pPr marL="1258888" lvl="1" indent="-363538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ea typeface="Microsoft YaHei" charset="-122"/>
              </a:rPr>
              <a:t>the library system</a:t>
            </a:r>
          </a:p>
          <a:p>
            <a:pPr marL="212725" indent="238125" algn="ctr">
              <a:buSzPct val="45000"/>
              <a:buFont typeface="Wingdings" charset="2"/>
              <a:buChar char="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en-US" sz="2000" b="1" dirty="0">
              <a:solidFill>
                <a:schemeClr val="tx1"/>
              </a:solidFill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1682750" y="301625"/>
            <a:ext cx="7891463" cy="1262063"/>
          </a:xfrm>
        </p:spPr>
        <p:txBody>
          <a:bodyPr tIns="38880"/>
          <a:lstStyle/>
          <a:p>
            <a:pPr algn="ctr" eaLnBrk="1">
              <a:lnSpc>
                <a:spcPct val="93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smtClean="0">
                <a:latin typeface="Arial Black" pitchFamily="34" charset="0"/>
              </a:rPr>
              <a:t>The resources of the library in the INVENIO system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2938" y="1565275"/>
            <a:ext cx="936625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9063" y="1636713"/>
            <a:ext cx="754062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7688" y="5851525"/>
            <a:ext cx="992187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5813" y="6137275"/>
            <a:ext cx="1008062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7088" y="3790950"/>
            <a:ext cx="1042987" cy="101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00" name="AutoShape 12"/>
          <p:cNvSpPr>
            <a:spLocks noChangeArrowheads="1"/>
          </p:cNvSpPr>
          <p:nvPr/>
        </p:nvSpPr>
        <p:spPr bwMode="auto">
          <a:xfrm rot="2280000">
            <a:off x="2973388" y="3101975"/>
            <a:ext cx="1995487" cy="290513"/>
          </a:xfrm>
          <a:prstGeom prst="rightArrow">
            <a:avLst>
              <a:gd name="adj1" fmla="val 50000"/>
              <a:gd name="adj2" fmla="val 171721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1" name="AutoShape 13"/>
          <p:cNvSpPr>
            <a:spLocks noChangeArrowheads="1"/>
          </p:cNvSpPr>
          <p:nvPr/>
        </p:nvSpPr>
        <p:spPr bwMode="auto">
          <a:xfrm rot="60000">
            <a:off x="3260725" y="4232275"/>
            <a:ext cx="1422400" cy="290513"/>
          </a:xfrm>
          <a:prstGeom prst="rightArrow">
            <a:avLst>
              <a:gd name="adj1" fmla="val 50000"/>
              <a:gd name="adj2" fmla="val 122404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2" name="AutoShape 14"/>
          <p:cNvSpPr>
            <a:spLocks noChangeArrowheads="1"/>
          </p:cNvSpPr>
          <p:nvPr/>
        </p:nvSpPr>
        <p:spPr bwMode="auto">
          <a:xfrm rot="-3240000">
            <a:off x="3748882" y="5403056"/>
            <a:ext cx="1574800" cy="290513"/>
          </a:xfrm>
          <a:prstGeom prst="rightArrow">
            <a:avLst>
              <a:gd name="adj1" fmla="val 50000"/>
              <a:gd name="adj2" fmla="val 135519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8203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3" y="5494338"/>
            <a:ext cx="5381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04" name="AutoShape 16"/>
          <p:cNvSpPr>
            <a:spLocks noChangeArrowheads="1"/>
          </p:cNvSpPr>
          <p:nvPr/>
        </p:nvSpPr>
        <p:spPr bwMode="auto">
          <a:xfrm rot="8160000">
            <a:off x="5534025" y="2954338"/>
            <a:ext cx="1995488" cy="290512"/>
          </a:xfrm>
          <a:prstGeom prst="rightArrow">
            <a:avLst>
              <a:gd name="adj1" fmla="val 50000"/>
              <a:gd name="adj2" fmla="val 171722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5" name="AutoShape 17"/>
          <p:cNvSpPr>
            <a:spLocks noChangeArrowheads="1"/>
          </p:cNvSpPr>
          <p:nvPr/>
        </p:nvSpPr>
        <p:spPr bwMode="auto">
          <a:xfrm rot="2280000">
            <a:off x="2973388" y="3103563"/>
            <a:ext cx="1995487" cy="290512"/>
          </a:xfrm>
          <a:prstGeom prst="rightArrow">
            <a:avLst>
              <a:gd name="adj1" fmla="val 50000"/>
              <a:gd name="adj2" fmla="val 171722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8206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25" y="3949700"/>
            <a:ext cx="2178050" cy="75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07" name="AutoShape 19"/>
          <p:cNvSpPr>
            <a:spLocks noChangeArrowheads="1"/>
          </p:cNvSpPr>
          <p:nvPr/>
        </p:nvSpPr>
        <p:spPr bwMode="auto">
          <a:xfrm rot="-8160000">
            <a:off x="5607050" y="5084763"/>
            <a:ext cx="1703388" cy="290512"/>
          </a:xfrm>
          <a:prstGeom prst="rightArrow">
            <a:avLst>
              <a:gd name="adj1" fmla="val 50000"/>
              <a:gd name="adj2" fmla="val 146585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8" name="AutoShape 20"/>
          <p:cNvSpPr>
            <a:spLocks noChangeArrowheads="1"/>
          </p:cNvSpPr>
          <p:nvPr/>
        </p:nvSpPr>
        <p:spPr bwMode="auto">
          <a:xfrm rot="2280000">
            <a:off x="2973388" y="3103563"/>
            <a:ext cx="1995487" cy="290512"/>
          </a:xfrm>
          <a:prstGeom prst="rightArrow">
            <a:avLst>
              <a:gd name="adj1" fmla="val 50000"/>
              <a:gd name="adj2" fmla="val 171722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9" name="AutoShape 21"/>
          <p:cNvSpPr>
            <a:spLocks noChangeArrowheads="1"/>
          </p:cNvSpPr>
          <p:nvPr/>
        </p:nvSpPr>
        <p:spPr bwMode="auto">
          <a:xfrm rot="120000">
            <a:off x="4268788" y="1908175"/>
            <a:ext cx="1995487" cy="290513"/>
          </a:xfrm>
          <a:prstGeom prst="rightArrow">
            <a:avLst>
              <a:gd name="adj1" fmla="val 50000"/>
              <a:gd name="adj2" fmla="val 171721"/>
            </a:avLst>
          </a:prstGeom>
          <a:noFill/>
          <a:ln w="936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0" name="AutoShape 22"/>
          <p:cNvSpPr>
            <a:spLocks noChangeArrowheads="1"/>
          </p:cNvSpPr>
          <p:nvPr/>
        </p:nvSpPr>
        <p:spPr bwMode="auto">
          <a:xfrm rot="-5400000">
            <a:off x="2006600" y="2900363"/>
            <a:ext cx="1182688" cy="290512"/>
          </a:xfrm>
          <a:prstGeom prst="rightArrow">
            <a:avLst>
              <a:gd name="adj1" fmla="val 50000"/>
              <a:gd name="adj2" fmla="val 101776"/>
            </a:avLst>
          </a:prstGeom>
          <a:noFill/>
          <a:ln w="936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8211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35913" y="3708400"/>
            <a:ext cx="2033587" cy="1150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12" name="AutoShape 24"/>
          <p:cNvSpPr>
            <a:spLocks noChangeArrowheads="1"/>
          </p:cNvSpPr>
          <p:nvPr/>
        </p:nvSpPr>
        <p:spPr bwMode="auto">
          <a:xfrm rot="-60000">
            <a:off x="6856413" y="4146550"/>
            <a:ext cx="1562100" cy="357188"/>
          </a:xfrm>
          <a:prstGeom prst="leftRightArrow">
            <a:avLst>
              <a:gd name="adj1" fmla="val 47917"/>
              <a:gd name="adj2" fmla="val 102348"/>
            </a:avLst>
          </a:prstGeom>
          <a:solidFill>
            <a:srgbClr val="CFE7F5"/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13" name="Rectangle 3"/>
          <p:cNvSpPr>
            <a:spLocks noChangeArrowheads="1"/>
          </p:cNvSpPr>
          <p:nvPr/>
        </p:nvSpPr>
        <p:spPr bwMode="auto">
          <a:xfrm>
            <a:off x="1682750" y="1851025"/>
            <a:ext cx="18002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Library </a:t>
            </a:r>
          </a:p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Found</a:t>
            </a:r>
          </a:p>
        </p:txBody>
      </p:sp>
      <p:sp>
        <p:nvSpPr>
          <p:cNvPr id="8214" name="Rectangle 5"/>
          <p:cNvSpPr>
            <a:spLocks noChangeArrowheads="1"/>
          </p:cNvSpPr>
          <p:nvPr/>
        </p:nvSpPr>
        <p:spPr bwMode="auto">
          <a:xfrm>
            <a:off x="7326313" y="1636713"/>
            <a:ext cx="1800225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Digital documents</a:t>
            </a:r>
          </a:p>
        </p:txBody>
      </p:sp>
      <p:sp>
        <p:nvSpPr>
          <p:cNvPr id="8215" name="Rectangle 7"/>
          <p:cNvSpPr>
            <a:spLocks noChangeArrowheads="1"/>
          </p:cNvSpPr>
          <p:nvPr/>
        </p:nvSpPr>
        <p:spPr bwMode="auto">
          <a:xfrm>
            <a:off x="6540500" y="6923088"/>
            <a:ext cx="20716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Online resources</a:t>
            </a:r>
          </a:p>
        </p:txBody>
      </p:sp>
      <p:sp>
        <p:nvSpPr>
          <p:cNvPr id="8216" name="Rectangle 8"/>
          <p:cNvSpPr>
            <a:spLocks noChangeArrowheads="1"/>
          </p:cNvSpPr>
          <p:nvPr/>
        </p:nvSpPr>
        <p:spPr bwMode="auto">
          <a:xfrm>
            <a:off x="1739900" y="4862513"/>
            <a:ext cx="18002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Grey Literature</a:t>
            </a:r>
          </a:p>
        </p:txBody>
      </p:sp>
      <p:sp>
        <p:nvSpPr>
          <p:cNvPr id="8217" name="Rectangle 10"/>
          <p:cNvSpPr>
            <a:spLocks noChangeArrowheads="1"/>
          </p:cNvSpPr>
          <p:nvPr/>
        </p:nvSpPr>
        <p:spPr bwMode="auto">
          <a:xfrm>
            <a:off x="1825625" y="6280150"/>
            <a:ext cx="1800225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40" rIns="90000" bIns="45000"/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Internal document</a:t>
            </a:r>
            <a:r>
              <a:rPr lang="cs-CZ">
                <a:solidFill>
                  <a:srgbClr val="000000"/>
                </a:solidFill>
              </a:rPr>
              <a:t>s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968500" y="301625"/>
            <a:ext cx="7605713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8880" rIns="90000" bIns="45000"/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INVENIO Implementation</a:t>
            </a:r>
            <a:endParaRPr lang="cs-CZ" sz="3200" b="1">
              <a:solidFill>
                <a:srgbClr val="000000"/>
              </a:solidFill>
              <a:latin typeface="Arial Black" pitchFamily="34" charset="0"/>
            </a:endParaRP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000000"/>
                </a:solidFill>
                <a:latin typeface="Arial Black" pitchFamily="34" charset="0"/>
              </a:rPr>
              <a:t>in the library</a:t>
            </a:r>
            <a:endParaRPr lang="cs-CZ" sz="3200" b="1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11250" y="1636713"/>
            <a:ext cx="8572500" cy="55038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080" rIns="0" bIns="0" anchor="ctr"/>
          <a:lstStyle/>
          <a:p>
            <a:pPr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the definition of custom collections</a:t>
            </a:r>
            <a:r>
              <a:rPr lang="cs-CZ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/</a:t>
            </a:r>
            <a:r>
              <a:rPr lang="cs-CZ" sz="2400" b="1" dirty="0" err="1">
                <a:solidFill>
                  <a:srgbClr val="000000"/>
                </a:solidFill>
                <a:latin typeface="+mn-lt"/>
                <a:ea typeface="Microsoft YaHei" charset="-122"/>
              </a:rPr>
              <a:t>folders</a:t>
            </a:r>
            <a:endParaRPr lang="en-US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indent="-444500">
              <a:buFont typeface="Times New Roman" pitchFamily="16" charset="0"/>
              <a:buNone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 </a:t>
            </a:r>
          </a:p>
          <a:p>
            <a:pPr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data embedding and data importing</a:t>
            </a:r>
          </a:p>
          <a:p>
            <a:pPr marL="1638300" lvl="1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conversion and import of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Microsoft YaHei" charset="-122"/>
              </a:rPr>
              <a:t>TinLib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 data</a:t>
            </a:r>
          </a:p>
          <a:p>
            <a:pPr marL="1638300" lvl="1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records with links to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Microsoft YaHei" charset="-122"/>
              </a:rPr>
              <a:t>Kramerius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 system</a:t>
            </a:r>
          </a:p>
          <a:p>
            <a:pPr marL="1638300" lvl="1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online magazines and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Microsoft YaHei" charset="-122"/>
              </a:rPr>
              <a:t>jourmals</a:t>
            </a:r>
            <a:endParaRPr lang="en-US" sz="2000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1638300" lvl="1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grey literature</a:t>
            </a:r>
          </a:p>
          <a:p>
            <a:pPr marL="1638300" lvl="1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 internal documents</a:t>
            </a:r>
          </a:p>
          <a:p>
            <a:pPr marL="895350" indent="-444500" algn="ctr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en-US" sz="2000" dirty="0">
              <a:solidFill>
                <a:srgbClr val="000000"/>
              </a:solidFill>
              <a:ea typeface="Microsoft YaHei" charset="-122"/>
            </a:endParaRPr>
          </a:p>
          <a:p>
            <a:pPr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adding and editing </a:t>
            </a:r>
          </a:p>
          <a:p>
            <a:pPr marL="1638300" lvl="1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the necessary fields of MARC21 and catalogue templates</a:t>
            </a:r>
          </a:p>
          <a:p>
            <a:pPr marL="1638300" lvl="1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search indexes </a:t>
            </a:r>
          </a:p>
          <a:p>
            <a:pPr marL="1638300" lvl="1" indent="-444500">
              <a:buFont typeface="Arial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previews records</a:t>
            </a:r>
          </a:p>
          <a:p>
            <a:pPr marL="1638300" lvl="1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 ...</a:t>
            </a:r>
            <a:endParaRPr lang="en-US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endParaRPr lang="en-US" sz="2400" b="1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+mn-lt"/>
                <a:ea typeface="Microsoft YaHei" charset="-122"/>
              </a:rPr>
              <a:t>activation of the BibCirculation module</a:t>
            </a:r>
          </a:p>
          <a:p>
            <a:pPr marL="1638300" lvl="1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loan services-registration of readers, borrowing, orders, ...</a:t>
            </a:r>
          </a:p>
          <a:p>
            <a:pPr marL="1638300" lvl="1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 the readers service in the Web 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Microsoft YaHei" charset="-122"/>
              </a:rPr>
              <a:t>accountt</a:t>
            </a:r>
            <a:endParaRPr lang="en-US" sz="2000" dirty="0">
              <a:solidFill>
                <a:srgbClr val="000000"/>
              </a:solidFill>
              <a:latin typeface="+mn-lt"/>
              <a:ea typeface="Microsoft YaHei" charset="-122"/>
            </a:endParaRPr>
          </a:p>
          <a:p>
            <a:pPr marL="1638300" lvl="1" indent="-444500">
              <a:buFont typeface="Arial" pitchFamily="34" charset="0"/>
              <a:buChar char="•"/>
              <a:tabLst>
                <a:tab pos="89535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Microsoft YaHei" charset="-122"/>
              </a:rPr>
              <a:t>Czech language localization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smtClean="0">
                <a:latin typeface="Arial Black" pitchFamily="34" charset="0"/>
              </a:rPr>
              <a:t>Custom collections/folders</a:t>
            </a:r>
            <a:br>
              <a:rPr lang="en-US" b="1" smtClean="0">
                <a:latin typeface="Arial Black" pitchFamily="34" charset="0"/>
              </a:rPr>
            </a:br>
            <a:r>
              <a:rPr lang="en-US" b="1" smtClean="0">
                <a:latin typeface="Arial Black" pitchFamily="34" charset="0"/>
              </a:rPr>
              <a:t>in INVENIO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7551738" y="6923088"/>
            <a:ext cx="1993900" cy="34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u="sng">
                <a:solidFill>
                  <a:srgbClr val="000000"/>
                </a:solidFill>
              </a:rPr>
              <a:t>knihovna.vugtk.cz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1774825"/>
            <a:ext cx="9405937" cy="4992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smtClean="0">
                <a:latin typeface="Arial Black" pitchFamily="34" charset="0"/>
              </a:rPr>
              <a:t>Library Founds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1774825"/>
            <a:ext cx="9405937" cy="4992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8" name="AutoShape 3"/>
          <p:cNvSpPr>
            <a:spLocks noChangeArrowheads="1"/>
          </p:cNvSpPr>
          <p:nvPr/>
        </p:nvSpPr>
        <p:spPr bwMode="auto">
          <a:xfrm>
            <a:off x="4068763" y="3708400"/>
            <a:ext cx="971550" cy="144463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34860</TotalTime>
  <Words>831</Words>
  <Application>Microsoft Office PowerPoint</Application>
  <PresentationFormat>Vlastní</PresentationFormat>
  <Paragraphs>304</Paragraphs>
  <Slides>33</Slides>
  <Notes>33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33</vt:i4>
      </vt:variant>
    </vt:vector>
  </HeadingPairs>
  <TitlesOfParts>
    <vt:vector size="35" baseType="lpstr">
      <vt:lpstr>Motiv sady Office</vt:lpstr>
      <vt:lpstr>1_Motiv sady Office</vt:lpstr>
      <vt:lpstr>Snímek 1</vt:lpstr>
      <vt:lpstr>Snímek 2</vt:lpstr>
      <vt:lpstr>Snímek 3</vt:lpstr>
      <vt:lpstr>Fragmented Resources</vt:lpstr>
      <vt:lpstr>Snímek 5</vt:lpstr>
      <vt:lpstr>The resources of the library in the INVENIO system</vt:lpstr>
      <vt:lpstr>Snímek 7</vt:lpstr>
      <vt:lpstr>Custom collections/folders in INVENIO</vt:lpstr>
      <vt:lpstr>Library Founds</vt:lpstr>
      <vt:lpstr>Record of imported monograph and units </vt:lpstr>
      <vt:lpstr>Record of imported monograph and units </vt:lpstr>
      <vt:lpstr>Online Resources</vt:lpstr>
      <vt:lpstr>Magazine Record</vt:lpstr>
      <vt:lpstr>Magazine Record</vt:lpstr>
      <vt:lpstr>KRAMERIUS</vt:lpstr>
      <vt:lpstr>Snímek 16</vt:lpstr>
      <vt:lpstr>Snímek 17</vt:lpstr>
      <vt:lpstr>Grey Literature</vt:lpstr>
      <vt:lpstr>Snímek 19</vt:lpstr>
      <vt:lpstr>Snímek 20</vt:lpstr>
      <vt:lpstr>Internal documents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Rodina</dc:creator>
  <cp:lastModifiedBy>Drozda</cp:lastModifiedBy>
  <cp:revision>36</cp:revision>
  <cp:lastPrinted>1601-01-01T00:00:00Z</cp:lastPrinted>
  <dcterms:created xsi:type="dcterms:W3CDTF">1601-01-01T00:00:00Z</dcterms:created>
  <dcterms:modified xsi:type="dcterms:W3CDTF">2014-10-21T23:11:34Z</dcterms:modified>
</cp:coreProperties>
</file>