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10080625" cy="7559675"/>
  <p:notesSz cx="7099300" cy="102346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66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6841" tIns="43420" rIns="86841" bIns="43420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3686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0162" cy="383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632" y="4861251"/>
            <a:ext cx="5675564" cy="46013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7059" cy="5075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017769" y="0"/>
            <a:ext cx="3077059" cy="5075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722502"/>
            <a:ext cx="3077059" cy="5075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17769" y="9722502"/>
            <a:ext cx="3077059" cy="5075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D44BAD3F-EBBA-459E-A741-EAF44F43B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7A5930-490F-49C4-B1AC-F4753CC46A7A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A71DFF29-A4F7-409F-B7A1-34751EB6B56A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2FFCD12-A581-4B81-B87E-B59730A7A124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10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94E8E1C9-5B92-48D2-B44A-23529DA4EEAD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10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471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12CA2F4-6FD3-42AA-B2F4-82AD205ABDB7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11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A3B91A6D-C63D-4F95-8D75-194B86D7EBCC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11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481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F315D4B-9E51-4FDA-82F4-FECCBB7546AD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12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FD14E4D3-4E63-4169-A703-A6C7F02774F3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12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91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350F8F4-0972-47E7-9F46-BB18FE1C3355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13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CA142942-369F-4DF6-AE1B-0CE61300FF72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13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01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7A72CBD-8520-4CAF-80B0-CE09FC56CF1B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14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9CF1E72A-5D66-4B01-8FD7-37B878651ED7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12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1928EED-BAAA-4304-B18D-C0157DA486EA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15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126535A1-8C18-4603-9882-A01766EA69FF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15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1FD82C9-ED02-4433-AE1F-16CC4A73EC1E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16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8DFF47B3-6443-49A5-8F98-CCEC31737F10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16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532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A357777-EEA0-4CC2-A7E6-00F52A5E4EC4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17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456C12DF-20C0-461B-AC9B-21EE81B778FA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17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F1696C7-32F1-4631-8C80-C38151481D05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18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3B157FB3-2D64-4A00-A29F-8C933345E3EC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18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0504547-2716-4BF1-BBCB-1425745E7D08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19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65AEABAD-FA78-4A57-AC5B-D82C217D4489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19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73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A6E990F-1FEA-4C58-BDCE-A40DA6050E47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3BCC0D29-316D-4C4F-9CDF-657A3775D192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Dostupnost –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at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 je to více než 80 odborných časopisů ve studovně, a odborných Vzdálený přístup,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proxy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,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DD65696-BEBA-4446-8D13-12BF9158CB4D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20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D6E24457-EB1B-42D4-8F73-80ED0A438460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20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BECCFB5-1D32-4B56-A67D-E49F6217D6AA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21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34FCB067-21E0-48BF-A690-2D9448D2060B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21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0D2335A-DC9D-47CD-8DE6-A4F3BCED96CF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22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D1640CDA-EAE3-4F64-9721-2686BBC6F709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22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146FD88-E52A-45BE-AB0B-5EBC5A55F3CF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23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7263819E-F819-4A6B-9771-EAED4ADDFC59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23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C775B7-F6F9-4269-8538-B640F6851D0F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24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E0FF5995-89F1-47F6-8229-5EFE67A858F1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24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E90728D-AA74-4717-A10E-2191D62324DB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25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80CD2E03-CECD-46B3-8AA4-BB3C6D419E7C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25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A3AABD6-57F5-459A-BFEE-7A8037AE4E54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26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31D7BBC7-0ED0-4C40-A9B4-E78A1DA2A81F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26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C2D4856-1AB0-4319-86A7-069EDDB3EBF3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27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7A918F76-C8DE-4362-BADC-3281C64C7083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27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55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5CC82F1-07AD-46CC-8952-14F0A29D3CF3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28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5D028027-A2AC-4608-B436-27C9BF9B940D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28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3B0C5CA-4B72-448E-8862-2F53A43FF52A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29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80A10AB3-DCE7-4B1A-B123-87CDDAB0E748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29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75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920CAB4-4466-40E4-BE08-F88F041477DB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3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7FC3F0AD-5C4D-42B0-AD3E-2B903439962E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3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399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Dostupnost –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at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 je to více než 80 odborných časopisů ve studovně, a odborných Vzdálený přístup,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proxy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,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7C4770E-980A-482A-8E75-56D12AAE8EF2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30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593EFE91-4E5C-4EE1-BE3A-6AF7990BA256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30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D87814F-5ECD-45BE-AC98-255771C1AFA5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31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FB4E0A8A-D6EF-4F4F-A6DF-4EF03C3EF70F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31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96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Dostupnost –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at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 je to více než 80 odborných časopisů ve studovně, a odborných Vzdálený přístup,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proxy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,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D87814F-5ECD-45BE-AC98-255771C1AFA5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32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FB4E0A8A-D6EF-4F4F-A6DF-4EF03C3EF70F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32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696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Dostupnost –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at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 je to více než 80 odborných časopisů ve studovně, a odborných Vzdálený přístup,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proxy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,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67CDAE5-8DDD-45C9-AAFD-9D02C15CE7FB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33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B8A36449-A536-4B96-8CCA-21B7163B69CC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33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86EFA52-AEFA-4E12-B58E-33656D517803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4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B0AC8A69-AA32-46D1-AA43-28D185ADAA83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4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93F102D-81B7-4005-96C7-18578B3D02AD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5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F61A0045-EE78-43FF-9839-160465F9FCA3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5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198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09632" y="4861252"/>
            <a:ext cx="5678546" cy="4604436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Dostupnost –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at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 je to více než 80 odborných časopisů ve studovně, a odborných Vzdálený přístup,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proxy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,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41989" name="Rectangle 3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DDCDF66-EBD7-4299-BF65-52ADFC1E85E1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6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F4706DA1-399A-41F2-AFB6-8DC2F8A5DCF8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6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25F2739-AEDC-41D5-AC0B-03A33F4ED692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7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84FD414F-D0C0-49F5-A0FA-8FBE31BDEC2C}" type="slidenum">
              <a:rPr lang="cs-CZ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7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403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09632" y="4861252"/>
            <a:ext cx="5678546" cy="4604436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700" dirty="0" smtClean="0">
                <a:latin typeface="Arial" charset="0"/>
                <a:ea typeface="Microsoft YaHei" pitchFamily="34" charset="-122"/>
              </a:rPr>
              <a:t>Dostupnost –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at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 je to více než 80 odborných časopisů ve studovně, a odborných Vzdálený přístup, </a:t>
            </a:r>
            <a:r>
              <a:rPr lang="cs-CZ" sz="1700" dirty="0" err="1" smtClean="0">
                <a:latin typeface="Arial" charset="0"/>
                <a:ea typeface="Microsoft YaHei" pitchFamily="34" charset="-122"/>
              </a:rPr>
              <a:t>proxy</a:t>
            </a:r>
            <a:r>
              <a:rPr lang="cs-CZ" sz="1700" dirty="0" smtClean="0">
                <a:latin typeface="Arial" charset="0"/>
                <a:ea typeface="Microsoft YaHei" pitchFamily="34" charset="-122"/>
              </a:rPr>
              <a:t>,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700" dirty="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44037" name="Rectangle 3"/>
          <p:cNvSpPr txBox="1"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B8F29A1-6BCB-49C0-B11A-7E5C2AF3BF65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8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12D88148-4547-488C-859A-EA744D132BD1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8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ED3803D-CC0B-4335-B9EF-B168AF7DC84F}" type="slidenum">
              <a:rPr lang="cs-CZ">
                <a:latin typeface="Times New Roman" pitchFamily="18" charset="0"/>
                <a:ea typeface="Microsoft YaHei" pitchFamily="34" charset="-122"/>
              </a:rPr>
              <a:pPr/>
              <a:t>9</a:t>
            </a:fld>
            <a:endParaRPr lang="cs-CZ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017769" y="9722502"/>
            <a:ext cx="3080041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473" tIns="42737" rIns="85473" bIns="42737"/>
          <a:lstStyle/>
          <a:p>
            <a:pPr>
              <a:buClrTx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</a:pPr>
            <a:fld id="{076DB442-9599-4E18-85FD-4B0CDB38C2BC}" type="slidenum">
              <a:rPr lang="cs-CZ" sz="13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425157" algn="l"/>
                  <a:tab pos="851822" algn="l"/>
                  <a:tab pos="1278486" algn="l"/>
                  <a:tab pos="1705151" algn="l"/>
                  <a:tab pos="2131815" algn="l"/>
                  <a:tab pos="2558480" algn="l"/>
                  <a:tab pos="2985145" algn="l"/>
                  <a:tab pos="3411810" algn="l"/>
                  <a:tab pos="3838474" algn="l"/>
                  <a:tab pos="4265139" algn="l"/>
                  <a:tab pos="4691803" algn="l"/>
                  <a:tab pos="5118468" algn="l"/>
                  <a:tab pos="5545132" algn="l"/>
                  <a:tab pos="5971797" algn="l"/>
                  <a:tab pos="6398461" algn="l"/>
                  <a:tab pos="6825126" algn="l"/>
                  <a:tab pos="7251790" algn="l"/>
                  <a:tab pos="7678456" algn="l"/>
                  <a:tab pos="8105120" algn="l"/>
                  <a:tab pos="8531785" algn="l"/>
                </a:tabLst>
              </a:pPr>
              <a:t>9</a:t>
            </a:fld>
            <a:endParaRPr lang="cs-CZ" sz="1300" dirty="0">
              <a:solidFill>
                <a:srgbClr val="000000"/>
              </a:solidFill>
            </a:endParaRPr>
          </a:p>
        </p:txBody>
      </p:sp>
      <p:sp>
        <p:nvSpPr>
          <p:cNvPr id="460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32" y="4861252"/>
            <a:ext cx="5680036" cy="4605955"/>
          </a:xfrm>
          <a:noFill/>
          <a:ln/>
        </p:spPr>
        <p:txBody>
          <a:bodyPr lIns="85473" tIns="42737" rIns="85473" bIns="42737" anchor="ctr"/>
          <a:lstStyle/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 </a:t>
            </a:r>
            <a:r>
              <a:rPr lang="cs-CZ" sz="1900" dirty="0" err="1" smtClean="0">
                <a:latin typeface="Arial" charset="0"/>
                <a:ea typeface="Microsoft YaHei" pitchFamily="34" charset="-122"/>
              </a:rPr>
              <a:t>Uhňátňat</a:t>
            </a:r>
            <a:r>
              <a:rPr lang="cs-CZ" sz="1900" dirty="0" smtClean="0">
                <a:latin typeface="Arial" charset="0"/>
                <a:ea typeface="Microsoft YaHei" pitchFamily="34" charset="-122"/>
              </a:rPr>
              <a:t> to vše dohromady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endParaRPr lang="cs-CZ" sz="1900" dirty="0" smtClean="0">
              <a:latin typeface="Arial" charset="0"/>
              <a:ea typeface="Microsoft YaHei" pitchFamily="34" charset="-122"/>
            </a:endParaRPr>
          </a:p>
          <a:p>
            <a:pPr marL="205040" indent="-200518" eaLnBrk="1">
              <a:spcBef>
                <a:spcPct val="0"/>
              </a:spcBef>
              <a:buClrTx/>
              <a:tabLst>
                <a:tab pos="205040" algn="l"/>
                <a:tab pos="630197" algn="l"/>
                <a:tab pos="1056862" algn="l"/>
                <a:tab pos="1483526" algn="l"/>
                <a:tab pos="1910191" algn="l"/>
                <a:tab pos="2336856" algn="l"/>
                <a:tab pos="2763521" algn="l"/>
                <a:tab pos="3190185" algn="l"/>
                <a:tab pos="3616850" algn="l"/>
                <a:tab pos="4043514" algn="l"/>
                <a:tab pos="4470179" algn="l"/>
                <a:tab pos="4896843" algn="l"/>
                <a:tab pos="5323508" algn="l"/>
                <a:tab pos="5750172" algn="l"/>
                <a:tab pos="6176837" algn="l"/>
                <a:tab pos="6603502" algn="l"/>
                <a:tab pos="7030167" algn="l"/>
                <a:tab pos="7456831" algn="l"/>
                <a:tab pos="7883496" algn="l"/>
                <a:tab pos="8310160" algn="l"/>
                <a:tab pos="8736825" algn="l"/>
              </a:tabLst>
            </a:pPr>
            <a:r>
              <a:rPr lang="cs-CZ" sz="1900" dirty="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750F8-70C0-4817-BA13-39B65CF01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0ACE-0B19-4950-8787-845C0922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1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B79A-2B88-4319-992C-DA028B928C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A3F8-8B49-4AA2-9C76-0CEF08B098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8DDA8-8BC8-4E1B-B21E-341EE0F338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DFADE-97AC-406B-968B-AFF931DB1D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20B0-3F61-4AF4-A86A-03106A23FD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76A4-159B-42E4-B3F1-46CD681BA5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507D-0593-4965-BF9D-4270B1FE74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3468-46A1-4C38-9689-B0244DE378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66F6-B9BD-425A-A5B7-C79BBB08C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1424-1461-4AD9-8940-37B83A434E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89D33-268A-4975-AEEF-412F7CF776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1CE03-3BC0-40F0-AC87-9E095A27B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E888-46EC-4C8F-93F4-61855E9BEA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32663" y="350838"/>
            <a:ext cx="2274887" cy="64023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50838"/>
            <a:ext cx="6677025" cy="64023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8C87-EC41-4700-907E-76FB2C6F6A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3AB0-84CF-49B3-B037-856F27B6A8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EE49-5413-4115-BFE2-D90D101955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8706D-1773-41EF-9C81-9EB24B55D0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BE06B-DE1C-4205-A7EA-F5FDA3D06E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1BDAF-8AF6-4FC6-9944-143832C62F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E091-BCAB-4312-AAB7-BE5326D04C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710F-4E11-4026-B1E7-BA90BB04EE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1828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96875" y="1341438"/>
            <a:ext cx="8099425" cy="1587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584325" y="1422400"/>
            <a:ext cx="8099425" cy="1588"/>
          </a:xfrm>
          <a:prstGeom prst="line">
            <a:avLst/>
          </a:prstGeom>
          <a:noFill/>
          <a:ln w="57240" cap="flat">
            <a:solidFill>
              <a:srgbClr val="F4E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fld id="{4185E075-FC55-4217-A1E2-B295EB3B99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1828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23850" y="1341438"/>
            <a:ext cx="7704138" cy="1587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71550" y="1422400"/>
            <a:ext cx="7921625" cy="1588"/>
          </a:xfrm>
          <a:prstGeom prst="line">
            <a:avLst/>
          </a:prstGeom>
          <a:noFill/>
          <a:ln w="57240" cap="flat">
            <a:solidFill>
              <a:srgbClr val="F4E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3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2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828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96875" y="1341438"/>
            <a:ext cx="8099425" cy="1587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584325" y="1422400"/>
            <a:ext cx="8099425" cy="1588"/>
          </a:xfrm>
          <a:prstGeom prst="line">
            <a:avLst/>
          </a:prstGeom>
          <a:noFill/>
          <a:ln w="57240" cap="flat">
            <a:solidFill>
              <a:srgbClr val="F4E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68500" y="350838"/>
            <a:ext cx="76390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750" y="7065963"/>
            <a:ext cx="1751013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fld id="{170F62FD-3354-46AA-B319-F64515D507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828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23850" y="1341438"/>
            <a:ext cx="7704138" cy="1587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71550" y="1422400"/>
            <a:ext cx="7921625" cy="1588"/>
          </a:xfrm>
          <a:prstGeom prst="line">
            <a:avLst/>
          </a:prstGeom>
          <a:noFill/>
          <a:ln w="57240" cap="flat">
            <a:solidFill>
              <a:srgbClr val="F4E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6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2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iri.Drozda@vugtk.cz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0960" rIns="90000" bIns="45000"/>
          <a:lstStyle/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2800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2800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cs-CZ" sz="2800">
                <a:solidFill>
                  <a:srgbClr val="000000"/>
                </a:solidFill>
                <a:latin typeface="Arial Black" pitchFamily="34" charset="0"/>
              </a:rPr>
              <a:t>Zpřístupňování informačních zdrojů 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cs-CZ" sz="2800">
                <a:solidFill>
                  <a:srgbClr val="000000"/>
                </a:solidFill>
                <a:latin typeface="Arial Black" pitchFamily="34" charset="0"/>
              </a:rPr>
              <a:t>včetně šedé literatury 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cs-CZ" sz="2800">
                <a:solidFill>
                  <a:srgbClr val="000000"/>
                </a:solidFill>
                <a:latin typeface="Arial Black" pitchFamily="34" charset="0"/>
              </a:rPr>
              <a:t>v Zeměměřičské knihovně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3500" b="1">
              <a:solidFill>
                <a:srgbClr val="000000"/>
              </a:solidFill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cs-CZ" sz="2000" b="1">
                <a:solidFill>
                  <a:srgbClr val="000000"/>
                </a:solidFill>
                <a:latin typeface="Arial Black" pitchFamily="34" charset="0"/>
              </a:rPr>
              <a:t>Jiří Drozda, Veronika Synková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cs-CZ" sz="1600" b="1">
                <a:solidFill>
                  <a:srgbClr val="000000"/>
                </a:solidFill>
                <a:latin typeface="Arial Black" pitchFamily="34" charset="0"/>
              </a:rPr>
              <a:t>Výzkumný ústav  geodetický, topografický 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cs-CZ" sz="1600" b="1">
                <a:solidFill>
                  <a:srgbClr val="000000"/>
                </a:solidFill>
                <a:latin typeface="Arial Black" pitchFamily="34" charset="0"/>
              </a:rPr>
              <a:t>a kartografický, v.v.i., Zdiby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16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897063" y="207963"/>
            <a:ext cx="7605712" cy="104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  <a:latin typeface="Arial Black" pitchFamily="34" charset="0"/>
              </a:rPr>
              <a:t>K</a:t>
            </a:r>
            <a:r>
              <a:rPr lang="cs-CZ" sz="2800">
                <a:solidFill>
                  <a:srgbClr val="000000"/>
                </a:solidFill>
                <a:latin typeface="Arial Black" pitchFamily="34" charset="0"/>
              </a:rPr>
              <a:t>onference o šedé literatuře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>
                <a:solidFill>
                  <a:srgbClr val="000000"/>
                </a:solidFill>
                <a:latin typeface="Arial Black" pitchFamily="34" charset="0"/>
              </a:rPr>
              <a:t>a repozitářích 2014</a:t>
            </a:r>
            <a:endParaRPr lang="en-GB" sz="280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ZÁZNAM IMPORTOVANÉ </a:t>
            </a:r>
            <a:br>
              <a:rPr lang="en-GB" b="1" smtClean="0">
                <a:latin typeface="Arial Black" pitchFamily="34" charset="0"/>
              </a:rPr>
            </a:br>
            <a:r>
              <a:rPr lang="en-GB" b="1" smtClean="0">
                <a:latin typeface="Arial Black" pitchFamily="34" charset="0"/>
              </a:rPr>
              <a:t>MONOGRAFIE A JEDNOTEK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1563688"/>
            <a:ext cx="5543550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5688013" y="1655763"/>
            <a:ext cx="539750" cy="21590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ZÁZNAM IMPORTOVANÉ </a:t>
            </a:r>
            <a:br>
              <a:rPr lang="en-GB" b="1" smtClean="0">
                <a:latin typeface="Arial Black" pitchFamily="34" charset="0"/>
              </a:rPr>
            </a:br>
            <a:r>
              <a:rPr lang="en-GB" b="1" smtClean="0">
                <a:latin typeface="Arial Black" pitchFamily="34" charset="0"/>
              </a:rPr>
              <a:t>MONOGRAFIE A JEDNOTEK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1563688"/>
            <a:ext cx="5543550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4824413"/>
            <a:ext cx="9288462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5688013" y="1655763"/>
            <a:ext cx="539750" cy="21590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ONLINE ZDROJE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743075"/>
            <a:ext cx="8856662" cy="506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4932363" y="3708400"/>
            <a:ext cx="647700" cy="14446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ZÁZNAM ONLINE</a:t>
            </a:r>
            <a:br>
              <a:rPr lang="en-GB" b="1" smtClean="0">
                <a:latin typeface="Arial Black" pitchFamily="34" charset="0"/>
              </a:rPr>
            </a:br>
            <a:r>
              <a:rPr lang="en-GB" b="1" smtClean="0">
                <a:latin typeface="Arial Black" pitchFamily="34" charset="0"/>
              </a:rPr>
              <a:t>ČASOPISU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511300"/>
            <a:ext cx="5681663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720725" y="3527425"/>
            <a:ext cx="3455988" cy="287338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ZÁZNAM ONLINE</a:t>
            </a:r>
            <a:br>
              <a:rPr lang="en-GB" b="1" smtClean="0">
                <a:latin typeface="Arial Black" pitchFamily="34" charset="0"/>
              </a:rPr>
            </a:br>
            <a:r>
              <a:rPr lang="en-GB" b="1" smtClean="0">
                <a:latin typeface="Arial Black" pitchFamily="34" charset="0"/>
              </a:rPr>
              <a:t>ČASOPISU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511300"/>
            <a:ext cx="5681663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720725" y="3527425"/>
            <a:ext cx="3455988" cy="287338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3455988"/>
            <a:ext cx="4776787" cy="354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ONLINE ZDROJE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743075"/>
            <a:ext cx="8856662" cy="506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5616575" y="3671888"/>
            <a:ext cx="1152525" cy="144462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11300"/>
            <a:ext cx="8326437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3233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ZÁZNAM V INVENIU</a:t>
            </a:r>
            <a:br>
              <a:rPr lang="en-GB" sz="3200" b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 S ODKAZEM DO KRAMERIA</a:t>
            </a: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396875" y="3711575"/>
            <a:ext cx="8572500" cy="287338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11300"/>
            <a:ext cx="8326437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3233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ZÁZNAM V INVENIU</a:t>
            </a:r>
            <a:br>
              <a:rPr lang="en-GB" sz="3200" b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 S ODKAZEM DO KRAMERIA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396875" y="3711575"/>
            <a:ext cx="8572500" cy="287338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350" y="4103688"/>
            <a:ext cx="3814763" cy="304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ŠEDÁ LITERATURA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743075"/>
            <a:ext cx="8856662" cy="506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7380288" y="3671888"/>
            <a:ext cx="720725" cy="144462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3233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ZÁZNAM CESTOVNÍ ZPRÁVY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581150"/>
            <a:ext cx="9288462" cy="324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500063" y="3132138"/>
            <a:ext cx="8932862" cy="431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Arial Black" pitchFamily="34" charset="0"/>
              </a:rPr>
              <a:t>ZEMĚMĚŘI</a:t>
            </a:r>
            <a:r>
              <a:rPr lang="cs-CZ" sz="3200" b="1" dirty="0" smtClean="0">
                <a:solidFill>
                  <a:srgbClr val="000000"/>
                </a:solidFill>
                <a:latin typeface="Arial Black" pitchFamily="34" charset="0"/>
              </a:rPr>
              <a:t>C</a:t>
            </a:r>
            <a:r>
              <a:rPr lang="en-GB" sz="3200" b="1" dirty="0" smtClean="0">
                <a:solidFill>
                  <a:srgbClr val="000000"/>
                </a:solidFill>
                <a:latin typeface="Arial Black" pitchFamily="34" charset="0"/>
              </a:rPr>
              <a:t>KÁ </a:t>
            </a:r>
            <a:r>
              <a:rPr lang="en-GB" sz="3200" b="1" dirty="0">
                <a:solidFill>
                  <a:srgbClr val="000000"/>
                </a:solidFill>
                <a:latin typeface="Arial Black" pitchFamily="34" charset="0"/>
              </a:rPr>
              <a:t>KNIHOVNA </a:t>
            </a:r>
            <a:br>
              <a:rPr lang="en-GB" sz="3200" b="1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200" b="1" dirty="0">
                <a:solidFill>
                  <a:srgbClr val="000000"/>
                </a:solidFill>
                <a:latin typeface="Arial Black" pitchFamily="34" charset="0"/>
              </a:rPr>
              <a:t>VÚGTK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39875" y="1851025"/>
            <a:ext cx="8215313" cy="500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marL="895350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oborová knihovna se specializovaným a unikátním knihovním fondem úzce zaměřeným na geo-informatiku</a:t>
            </a:r>
          </a:p>
          <a:p>
            <a:pPr marL="895350" indent="-444500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knihovna, které před několika lety hrozil zánik</a:t>
            </a:r>
          </a:p>
          <a:p>
            <a:pPr marL="895350" indent="-444500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knihovna, která se chce transformovat na moderního poskytovatele informací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000" dirty="0">
              <a:solidFill>
                <a:srgbClr val="000000"/>
              </a:solidFill>
              <a:ea typeface="Microsoft YaHei" charset="-122"/>
            </a:endParaRP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ea typeface="Microsoft YaHei" charset="-122"/>
              </a:rPr>
              <a:t>rozsah poskytovaných informací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ea typeface="Microsoft YaHei" charset="-122"/>
              </a:rPr>
              <a:t>kvalitou poskytování informací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u="sng" dirty="0">
                <a:solidFill>
                  <a:srgbClr val="000000"/>
                </a:solidFill>
                <a:ea typeface="Microsoft YaHei" charset="-122"/>
              </a:rPr>
              <a:t>dostupnost informací o informačních zdrojích knihovny</a:t>
            </a:r>
            <a:r>
              <a:rPr lang="cs-CZ" sz="2000" dirty="0">
                <a:solidFill>
                  <a:srgbClr val="000000"/>
                </a:solidFill>
                <a:ea typeface="Microsoft YaHei" charset="-122"/>
              </a:rPr>
              <a:t> </a:t>
            </a:r>
            <a:endParaRPr lang="cs-CZ" sz="1400" dirty="0">
              <a:solidFill>
                <a:srgbClr val="000000"/>
              </a:solidFill>
              <a:ea typeface="Microsoft YaHei" charset="-122"/>
              <a:cs typeface="Arial" charset="0"/>
            </a:endParaRPr>
          </a:p>
          <a:p>
            <a:pPr marL="895350" indent="-444500" algn="ctr">
              <a:lnSpc>
                <a:spcPct val="100000"/>
              </a:lnSpc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1400" dirty="0">
              <a:solidFill>
                <a:srgbClr val="000000"/>
              </a:solidFill>
              <a:ea typeface="Microsoft YaHei" charset="-122"/>
              <a:cs typeface="Arial" charset="0"/>
            </a:endParaRPr>
          </a:p>
          <a:p>
            <a:pPr marL="895350" indent="-444500" algn="ctr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1400" dirty="0">
              <a:solidFill>
                <a:srgbClr val="000000"/>
              </a:solidFill>
              <a:ea typeface="Microsoft YaHei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3233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ZÁZNAM CESTOVNÍ ZPRÁVY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581150"/>
            <a:ext cx="9288462" cy="324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500063" y="3132138"/>
            <a:ext cx="8932862" cy="431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3" y="3757613"/>
            <a:ext cx="4189412" cy="329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INTERNÍ DOKUMENTY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743075"/>
            <a:ext cx="8856662" cy="506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4392613" y="3816350"/>
            <a:ext cx="720725" cy="14446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3233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ZÁZNAM Z PORADY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1927225"/>
            <a:ext cx="655161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2155825" y="2339975"/>
            <a:ext cx="363538" cy="792163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4824413" y="5616575"/>
            <a:ext cx="1008062" cy="792163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3233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VÝPŮJČNÍ MODUL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300" y="2160588"/>
            <a:ext cx="8229600" cy="302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1277938" y="3178175"/>
            <a:ext cx="5273675" cy="206375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6624638" y="3178175"/>
            <a:ext cx="1239837" cy="206375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8064500" y="3168650"/>
            <a:ext cx="331788" cy="206375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8547100" y="3168650"/>
            <a:ext cx="561975" cy="206375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2519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ZÁZNAM ČTENÁŘE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8" y="1619250"/>
            <a:ext cx="625475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149600" y="3840163"/>
            <a:ext cx="1031875" cy="192087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2519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VÝPŮJČKY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350" y="1871663"/>
            <a:ext cx="6310313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2519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PŘEHLED VÝPŮJČEK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2052638"/>
            <a:ext cx="8423275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4008438" y="3348038"/>
            <a:ext cx="1031875" cy="192087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2519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WEBOVÉ KONTO ČTENÁŘE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92163" y="1674813"/>
            <a:ext cx="8805862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28838"/>
            <a:ext cx="8805863" cy="420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2236788" y="3600450"/>
            <a:ext cx="715962" cy="122238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2519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PŘEHLED VÝPŮJČEK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V KONTĚ ČTENÁŘE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92163" y="1674813"/>
            <a:ext cx="8805862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854200"/>
            <a:ext cx="8229600" cy="494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2519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FUNKCE VE ČTENÁŘSKÉM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KONTĚ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92163" y="1674813"/>
            <a:ext cx="8805862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611313"/>
            <a:ext cx="7272338" cy="321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PŮVODNÍ DOSTUPNOST </a:t>
            </a:r>
            <a:br>
              <a:rPr lang="en-GB" sz="3200" b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INFORMACÍ O ZDROJÍCH</a:t>
            </a: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936625" y="1728788"/>
            <a:ext cx="2376488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Fyzické zdroje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3600450" y="1728788"/>
            <a:ext cx="5543550" cy="720725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Digitální zdroje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936625" y="2663825"/>
            <a:ext cx="2376488" cy="4176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Lístkové katalogy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Tištěný fond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6119813" y="2808288"/>
            <a:ext cx="2952750" cy="647700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Síť a PC zaměstnanců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3708400" y="3671888"/>
            <a:ext cx="2303463" cy="3095625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Katalog Tinlib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Periodika (tabulka)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Kramerius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Digitální zdroje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- cestovní zprávy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- výroční zprávy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- výzkumné zprávy</a:t>
            </a: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3744913" y="2808288"/>
            <a:ext cx="2232025" cy="647700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Web</a:t>
            </a:r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6191250" y="3708400"/>
            <a:ext cx="3024188" cy="3095625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Výstupy z projektů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Výzkumná data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Školící materiály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Resortní směrnice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Interní dokumenty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3455988" y="2592388"/>
            <a:ext cx="5975350" cy="4392612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5508625"/>
            <a:ext cx="287338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2519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FUNKCE VE ČTENÁŘSKÉM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KONTĚ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792163" y="1674813"/>
            <a:ext cx="8805862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611313"/>
            <a:ext cx="7272338" cy="321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325" y="3851275"/>
            <a:ext cx="5759450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539875" y="301625"/>
            <a:ext cx="8034338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AKTUÁLNÍ STAV A PLÁNY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43968" y="1547589"/>
            <a:ext cx="7643813" cy="5472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Beta provoz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Ladění nastavení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Optimalizace pracovních postupů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Revize, </a:t>
            </a:r>
            <a:r>
              <a:rPr lang="cs-CZ" sz="2400" b="1" dirty="0" err="1">
                <a:solidFill>
                  <a:srgbClr val="000000"/>
                </a:solidFill>
                <a:latin typeface="+mn-lt"/>
                <a:ea typeface="Microsoft YaHei" charset="-122"/>
              </a:rPr>
              <a:t>rekatalogizace</a:t>
            </a: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, označování jednotek QR kódy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Vkládání šedé literatury a interních dokumentů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Aktualizace verzí Invenio a využívání nových funkcí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Rekonstrukce knihovny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539875" y="301625"/>
            <a:ext cx="8034338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AKTUÁLNÍ STAV A PLÁNY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4067869"/>
            <a:ext cx="4320000" cy="26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936" y="4715941"/>
            <a:ext cx="4320000" cy="26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43968" y="1547589"/>
            <a:ext cx="7643813" cy="5472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Beta provoz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Ladění nastavení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Optimalizace pracovních postupů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Revize, </a:t>
            </a:r>
            <a:r>
              <a:rPr lang="cs-CZ" sz="2400" b="1" dirty="0" err="1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rekatalogizace</a:t>
            </a:r>
            <a:r>
              <a:rPr lang="cs-CZ" sz="2400" b="1" dirty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, označování jednotek QR kódy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Vkládání šedé literatury a interních dokumentů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Aktualizace verzí Invenio a využívání nových funkcí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Rekonstrukce knihovny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943968" y="1547589"/>
            <a:ext cx="7643813" cy="5472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Beta provoz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Ladění nastavení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Optimalizace pracovních postupů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Revize, </a:t>
            </a:r>
            <a:r>
              <a:rPr lang="cs-CZ" sz="2400" b="1" dirty="0" err="1">
                <a:solidFill>
                  <a:srgbClr val="000000"/>
                </a:solidFill>
                <a:latin typeface="+mn-lt"/>
                <a:ea typeface="Microsoft YaHei" charset="-122"/>
              </a:rPr>
              <a:t>rekatalogizace</a:t>
            </a: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, označování jednotek QR kódy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Vkládání šedé literatury a interních dokumentů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Aktualizace verzí Invenio a využívání nových funkcí</a:t>
            </a:r>
          </a:p>
          <a:p>
            <a:pPr marL="895350" indent="-444500">
              <a:spcBef>
                <a:spcPts val="600"/>
              </a:spcBef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Rekonstrukce knihovny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Děkuji za pozornost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b="1" dirty="0">
                <a:solidFill>
                  <a:srgbClr val="000000"/>
                </a:solidFill>
                <a:latin typeface="Arial Black" pitchFamily="32" charset="0"/>
                <a:ea typeface="Microsoft YaHei" charset="-122"/>
              </a:rPr>
              <a:t>Dotazy???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3200" b="1" dirty="0">
              <a:solidFill>
                <a:srgbClr val="000000"/>
              </a:solidFill>
              <a:latin typeface="Arial Black" pitchFamily="32" charset="0"/>
              <a:ea typeface="Microsoft YaHei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32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500" b="1" dirty="0">
                <a:solidFill>
                  <a:srgbClr val="000000"/>
                </a:solidFill>
                <a:latin typeface="+mn-lt"/>
                <a:ea typeface="Microsoft YaHei" charset="-122"/>
              </a:rPr>
              <a:t>Jiří Drozda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5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500" b="1" dirty="0" err="1">
                <a:solidFill>
                  <a:srgbClr val="CCCCFF"/>
                </a:solidFill>
                <a:latin typeface="+mn-lt"/>
                <a:ea typeface="Microsoft YaHei" charset="-122"/>
                <a:hlinkClick r:id="rId3"/>
              </a:rPr>
              <a:t>Jiri.Drozda</a:t>
            </a:r>
            <a:r>
              <a:rPr lang="cs-CZ" sz="2500" b="1" dirty="0">
                <a:solidFill>
                  <a:srgbClr val="CCCCFF"/>
                </a:solidFill>
                <a:latin typeface="+mn-lt"/>
                <a:ea typeface="Microsoft YaHei" charset="-122"/>
                <a:hlinkClick r:id="rId3"/>
              </a:rPr>
              <a:t>@</a:t>
            </a:r>
            <a:r>
              <a:rPr lang="cs-CZ" sz="2500" b="1" dirty="0" err="1">
                <a:solidFill>
                  <a:srgbClr val="CCCCFF"/>
                </a:solidFill>
                <a:latin typeface="+mn-lt"/>
                <a:ea typeface="Microsoft YaHei" charset="-122"/>
                <a:hlinkClick r:id="rId3"/>
              </a:rPr>
              <a:t>vugtk.cz</a:t>
            </a:r>
            <a:endParaRPr lang="cs-CZ" sz="2500" b="1" dirty="0">
              <a:solidFill>
                <a:srgbClr val="CCCCFF"/>
              </a:solidFill>
              <a:latin typeface="+mn-lt"/>
              <a:ea typeface="Microsoft YaHei" charset="-122"/>
              <a:hlinkClick r:id="rId3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5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500" b="1" dirty="0">
                <a:solidFill>
                  <a:srgbClr val="000000"/>
                </a:solidFill>
                <a:latin typeface="+mn-lt"/>
                <a:ea typeface="Microsoft YaHei" charset="-122"/>
              </a:rPr>
              <a:t>Výzkumný ústav  geodetický, topografický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500" b="1" dirty="0">
                <a:solidFill>
                  <a:srgbClr val="000000"/>
                </a:solidFill>
                <a:latin typeface="+mn-lt"/>
                <a:ea typeface="Microsoft YaHei" charset="-122"/>
              </a:rPr>
              <a:t>a  kartografický, v.v.i., Zdiby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ROZTŘÍŠTĚNÉ ZDROJE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38" y="1565275"/>
            <a:ext cx="93662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682750" y="1851025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Fond</a:t>
            </a:r>
          </a:p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 knihovny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63" y="1636713"/>
            <a:ext cx="754062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112000" y="1636713"/>
            <a:ext cx="1800225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Digitalizované dokumenty</a:t>
            </a:r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688" y="5851525"/>
            <a:ext cx="992187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6540500" y="6923088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Online zdroje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1739900" y="4862513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Šedá literatura</a:t>
            </a:r>
          </a:p>
        </p:txBody>
      </p:sp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5813" y="6137275"/>
            <a:ext cx="1008062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1825625" y="6280150"/>
            <a:ext cx="1800225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Vnitřní dokumenty</a:t>
            </a:r>
          </a:p>
        </p:txBody>
      </p:sp>
      <p:pic>
        <p:nvPicPr>
          <p:cNvPr id="6156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7088" y="3790950"/>
            <a:ext cx="1042987" cy="101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2350" y="3678238"/>
            <a:ext cx="909638" cy="143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8" name="AutoShape 13"/>
          <p:cNvSpPr>
            <a:spLocks noChangeArrowheads="1"/>
          </p:cNvSpPr>
          <p:nvPr/>
        </p:nvSpPr>
        <p:spPr bwMode="auto">
          <a:xfrm rot="2280000">
            <a:off x="2973388" y="3101975"/>
            <a:ext cx="1995487" cy="290513"/>
          </a:xfrm>
          <a:prstGeom prst="rightArrow">
            <a:avLst>
              <a:gd name="adj1" fmla="val 50000"/>
              <a:gd name="adj2" fmla="val 171721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9" name="AutoShape 14"/>
          <p:cNvSpPr>
            <a:spLocks noChangeArrowheads="1"/>
          </p:cNvSpPr>
          <p:nvPr/>
        </p:nvSpPr>
        <p:spPr bwMode="auto">
          <a:xfrm rot="60000">
            <a:off x="3260725" y="4232275"/>
            <a:ext cx="1422400" cy="290513"/>
          </a:xfrm>
          <a:prstGeom prst="rightArrow">
            <a:avLst>
              <a:gd name="adj1" fmla="val 50000"/>
              <a:gd name="adj2" fmla="val 12240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 rot="-3240000">
            <a:off x="3748882" y="5403056"/>
            <a:ext cx="1574800" cy="290513"/>
          </a:xfrm>
          <a:prstGeom prst="rightArrow">
            <a:avLst>
              <a:gd name="adj1" fmla="val 50000"/>
              <a:gd name="adj2" fmla="val 135519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161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3" y="5494338"/>
            <a:ext cx="5381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62" name="AutoShape 17"/>
          <p:cNvSpPr>
            <a:spLocks noChangeArrowheads="1"/>
          </p:cNvSpPr>
          <p:nvPr/>
        </p:nvSpPr>
        <p:spPr bwMode="auto">
          <a:xfrm rot="8160000">
            <a:off x="5534025" y="2954338"/>
            <a:ext cx="1995488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3" name="AutoShape 18"/>
          <p:cNvSpPr>
            <a:spLocks noChangeArrowheads="1"/>
          </p:cNvSpPr>
          <p:nvPr/>
        </p:nvSpPr>
        <p:spPr bwMode="auto">
          <a:xfrm rot="2280000">
            <a:off x="2973388" y="3103563"/>
            <a:ext cx="1995487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4" name="AutoShape 19"/>
          <p:cNvSpPr>
            <a:spLocks noChangeArrowheads="1"/>
          </p:cNvSpPr>
          <p:nvPr/>
        </p:nvSpPr>
        <p:spPr bwMode="auto">
          <a:xfrm rot="-8160000">
            <a:off x="5607050" y="5084763"/>
            <a:ext cx="1703388" cy="290512"/>
          </a:xfrm>
          <a:prstGeom prst="rightArrow">
            <a:avLst>
              <a:gd name="adj1" fmla="val 50000"/>
              <a:gd name="adj2" fmla="val 146585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5" name="AutoShape 20"/>
          <p:cNvSpPr>
            <a:spLocks noChangeArrowheads="1"/>
          </p:cNvSpPr>
          <p:nvPr/>
        </p:nvSpPr>
        <p:spPr bwMode="auto">
          <a:xfrm rot="2280000">
            <a:off x="2973388" y="3103563"/>
            <a:ext cx="1995487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6" name="AutoShape 21"/>
          <p:cNvSpPr>
            <a:spLocks noChangeArrowheads="1"/>
          </p:cNvSpPr>
          <p:nvPr/>
        </p:nvSpPr>
        <p:spPr bwMode="auto">
          <a:xfrm rot="120000">
            <a:off x="4268788" y="1908175"/>
            <a:ext cx="1995487" cy="290513"/>
          </a:xfrm>
          <a:prstGeom prst="rightArrow">
            <a:avLst>
              <a:gd name="adj1" fmla="val 50000"/>
              <a:gd name="adj2" fmla="val 171721"/>
            </a:avLst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7" name="AutoShape 22"/>
          <p:cNvSpPr>
            <a:spLocks noChangeArrowheads="1"/>
          </p:cNvSpPr>
          <p:nvPr/>
        </p:nvSpPr>
        <p:spPr bwMode="auto">
          <a:xfrm rot="-5400000">
            <a:off x="2006600" y="2900363"/>
            <a:ext cx="1182688" cy="290512"/>
          </a:xfrm>
          <a:prstGeom prst="rightArrow">
            <a:avLst>
              <a:gd name="adj1" fmla="val 50000"/>
              <a:gd name="adj2" fmla="val 101776"/>
            </a:avLst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INVENIO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82688" y="1851025"/>
            <a:ext cx="8572500" cy="500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marL="895350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jednání s Národní technickou knihovnou o spolupráci na Národním úložišti šedé literatury (NUŠL)</a:t>
            </a:r>
          </a:p>
          <a:p>
            <a:pPr marL="898525" indent="-444500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informační systém Invenio</a:t>
            </a:r>
          </a:p>
          <a:p>
            <a:pPr marL="1258888" lvl="1" indent="-363538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vyvíjí Evropská organizace pro jaderný výzkum (CERN) v </a:t>
            </a:r>
            <a:r>
              <a:rPr lang="cs-CZ" sz="2000" dirty="0" err="1">
                <a:solidFill>
                  <a:srgbClr val="000000"/>
                </a:solidFill>
                <a:latin typeface="+mn-lt"/>
                <a:ea typeface="Microsoft YaHei" charset="-122"/>
              </a:rPr>
              <a:t>Ženěvě</a:t>
            </a:r>
            <a:endParaRPr lang="cs-CZ" sz="2000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1258888" lvl="1" indent="-363538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open </a:t>
            </a:r>
            <a:r>
              <a:rPr lang="cs-CZ" sz="2000" dirty="0" err="1">
                <a:solidFill>
                  <a:srgbClr val="000000"/>
                </a:solidFill>
                <a:latin typeface="+mn-lt"/>
                <a:ea typeface="Microsoft YaHei" charset="-122"/>
              </a:rPr>
              <a:t>source</a:t>
            </a:r>
            <a:endParaRPr lang="cs-CZ" sz="2000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1258888" lvl="1" indent="-363538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NUŠL nabízí systém přednastavený pro šedou literaturu</a:t>
            </a:r>
          </a:p>
          <a:p>
            <a:pPr marL="1258888" lvl="1" indent="-363538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CERN využívá od roku 2012 jako knihovní systém</a:t>
            </a:r>
          </a:p>
          <a:p>
            <a:pPr marL="1262063" lvl="1" indent="-360363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000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Invenio v knihovně VÚGTK</a:t>
            </a:r>
          </a:p>
          <a:p>
            <a:pPr marL="1258888" lvl="1" indent="-363538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ukládání informací o všech informačních zdrojích VÚGTK</a:t>
            </a:r>
          </a:p>
          <a:p>
            <a:pPr marL="1258888" lvl="1" indent="-363538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jednotné rozhraní a jeden přístupový bod pro vyhledávání ve všech zdrojích</a:t>
            </a:r>
          </a:p>
          <a:p>
            <a:pPr marL="1258888" lvl="1" indent="-363538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knihovní systém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ZDROJE KNIHOVNY VÚGTK</a:t>
            </a:r>
            <a:br>
              <a:rPr lang="en-GB" b="1" smtClean="0">
                <a:latin typeface="Arial Black" pitchFamily="34" charset="0"/>
              </a:rPr>
            </a:br>
            <a:r>
              <a:rPr lang="en-GB" b="1" smtClean="0">
                <a:latin typeface="Arial Black" pitchFamily="34" charset="0"/>
              </a:rPr>
              <a:t>V SYSTÉMU INVENIO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38" y="1565275"/>
            <a:ext cx="93662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682750" y="1851025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Fond</a:t>
            </a:r>
          </a:p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 knihovny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63" y="1636713"/>
            <a:ext cx="754062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7112000" y="1636713"/>
            <a:ext cx="1800225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Digitalizované dokumenty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688" y="5851525"/>
            <a:ext cx="992187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540500" y="6923088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Online zdroje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1739900" y="4862513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Šedá literatura</a:t>
            </a:r>
          </a:p>
        </p:txBody>
      </p:sp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5813" y="6137275"/>
            <a:ext cx="1008062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1825625" y="6280150"/>
            <a:ext cx="1800225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Vnitřní dokumenty</a:t>
            </a:r>
          </a:p>
        </p:txBody>
      </p:sp>
      <p:pic>
        <p:nvPicPr>
          <p:cNvPr id="820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7088" y="3790950"/>
            <a:ext cx="1042987" cy="101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5" name="AutoShape 12"/>
          <p:cNvSpPr>
            <a:spLocks noChangeArrowheads="1"/>
          </p:cNvSpPr>
          <p:nvPr/>
        </p:nvSpPr>
        <p:spPr bwMode="auto">
          <a:xfrm rot="2280000">
            <a:off x="2973388" y="3101975"/>
            <a:ext cx="1995487" cy="290513"/>
          </a:xfrm>
          <a:prstGeom prst="rightArrow">
            <a:avLst>
              <a:gd name="adj1" fmla="val 50000"/>
              <a:gd name="adj2" fmla="val 171721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6" name="AutoShape 13"/>
          <p:cNvSpPr>
            <a:spLocks noChangeArrowheads="1"/>
          </p:cNvSpPr>
          <p:nvPr/>
        </p:nvSpPr>
        <p:spPr bwMode="auto">
          <a:xfrm rot="60000">
            <a:off x="3260725" y="4232275"/>
            <a:ext cx="1422400" cy="290513"/>
          </a:xfrm>
          <a:prstGeom prst="rightArrow">
            <a:avLst>
              <a:gd name="adj1" fmla="val 50000"/>
              <a:gd name="adj2" fmla="val 12240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7" name="AutoShape 14"/>
          <p:cNvSpPr>
            <a:spLocks noChangeArrowheads="1"/>
          </p:cNvSpPr>
          <p:nvPr/>
        </p:nvSpPr>
        <p:spPr bwMode="auto">
          <a:xfrm rot="-3240000">
            <a:off x="3748882" y="5403056"/>
            <a:ext cx="1574800" cy="290513"/>
          </a:xfrm>
          <a:prstGeom prst="rightArrow">
            <a:avLst>
              <a:gd name="adj1" fmla="val 50000"/>
              <a:gd name="adj2" fmla="val 135519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208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3" y="5494338"/>
            <a:ext cx="5381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9" name="AutoShape 16"/>
          <p:cNvSpPr>
            <a:spLocks noChangeArrowheads="1"/>
          </p:cNvSpPr>
          <p:nvPr/>
        </p:nvSpPr>
        <p:spPr bwMode="auto">
          <a:xfrm rot="8160000">
            <a:off x="5534025" y="2954338"/>
            <a:ext cx="1995488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0" name="AutoShape 17"/>
          <p:cNvSpPr>
            <a:spLocks noChangeArrowheads="1"/>
          </p:cNvSpPr>
          <p:nvPr/>
        </p:nvSpPr>
        <p:spPr bwMode="auto">
          <a:xfrm rot="2280000">
            <a:off x="2973388" y="3103563"/>
            <a:ext cx="1995487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211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25" y="3949700"/>
            <a:ext cx="21780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12" name="AutoShape 19"/>
          <p:cNvSpPr>
            <a:spLocks noChangeArrowheads="1"/>
          </p:cNvSpPr>
          <p:nvPr/>
        </p:nvSpPr>
        <p:spPr bwMode="auto">
          <a:xfrm rot="-8160000">
            <a:off x="5607050" y="5084763"/>
            <a:ext cx="1703388" cy="290512"/>
          </a:xfrm>
          <a:prstGeom prst="rightArrow">
            <a:avLst>
              <a:gd name="adj1" fmla="val 50000"/>
              <a:gd name="adj2" fmla="val 146585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3" name="AutoShape 20"/>
          <p:cNvSpPr>
            <a:spLocks noChangeArrowheads="1"/>
          </p:cNvSpPr>
          <p:nvPr/>
        </p:nvSpPr>
        <p:spPr bwMode="auto">
          <a:xfrm rot="2280000">
            <a:off x="2973388" y="3103563"/>
            <a:ext cx="1995487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4" name="AutoShape 21"/>
          <p:cNvSpPr>
            <a:spLocks noChangeArrowheads="1"/>
          </p:cNvSpPr>
          <p:nvPr/>
        </p:nvSpPr>
        <p:spPr bwMode="auto">
          <a:xfrm rot="120000">
            <a:off x="4268788" y="1908175"/>
            <a:ext cx="1995487" cy="290513"/>
          </a:xfrm>
          <a:prstGeom prst="rightArrow">
            <a:avLst>
              <a:gd name="adj1" fmla="val 50000"/>
              <a:gd name="adj2" fmla="val 171721"/>
            </a:avLst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5" name="AutoShape 22"/>
          <p:cNvSpPr>
            <a:spLocks noChangeArrowheads="1"/>
          </p:cNvSpPr>
          <p:nvPr/>
        </p:nvSpPr>
        <p:spPr bwMode="auto">
          <a:xfrm rot="-5400000">
            <a:off x="2006600" y="2900363"/>
            <a:ext cx="1182688" cy="290512"/>
          </a:xfrm>
          <a:prstGeom prst="rightArrow">
            <a:avLst>
              <a:gd name="adj1" fmla="val 50000"/>
              <a:gd name="adj2" fmla="val 101776"/>
            </a:avLst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216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5913" y="3708400"/>
            <a:ext cx="2033587" cy="115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17" name="AutoShape 24"/>
          <p:cNvSpPr>
            <a:spLocks noChangeArrowheads="1"/>
          </p:cNvSpPr>
          <p:nvPr/>
        </p:nvSpPr>
        <p:spPr bwMode="auto">
          <a:xfrm rot="-60000">
            <a:off x="6856413" y="4146550"/>
            <a:ext cx="1562100" cy="357188"/>
          </a:xfrm>
          <a:prstGeom prst="leftRightArrow">
            <a:avLst>
              <a:gd name="adj1" fmla="val 47917"/>
              <a:gd name="adj2" fmla="val 102348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IMPLEMENTACE INVENIA </a:t>
            </a:r>
            <a:br>
              <a:rPr lang="en-GB" sz="3200" b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V KNIHOVNĚ VÚGTK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7763" y="1839913"/>
            <a:ext cx="8572500" cy="5503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marL="895350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definice vlastních sbírek</a:t>
            </a:r>
          </a:p>
          <a:p>
            <a:pPr marL="898525" indent="-444500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vkládání a import dat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konverze a import dat z </a:t>
            </a:r>
            <a:r>
              <a:rPr lang="cs-CZ" sz="2000" dirty="0" err="1">
                <a:solidFill>
                  <a:srgbClr val="000000"/>
                </a:solidFill>
                <a:latin typeface="+mn-lt"/>
                <a:ea typeface="Microsoft YaHei" charset="-122"/>
              </a:rPr>
              <a:t>Tinlibu</a:t>
            </a:r>
            <a:endParaRPr lang="cs-CZ" sz="2000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záznamy s odkazy do Krameria 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tituly online časopisů 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šedá literatura  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interních dokumenty</a:t>
            </a:r>
          </a:p>
          <a:p>
            <a:pPr marL="1262063" lvl="1" indent="-360363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000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901700" indent="-450850">
              <a:buSzPct val="45000"/>
              <a:buFont typeface="Wingdings" charset="2"/>
              <a:buChar char="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doplnění a úpravy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potřebná pole MARC21 a katalogizační šablony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indexy pro vyhledávání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náhledy záznamů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...</a:t>
            </a:r>
          </a:p>
          <a:p>
            <a:pPr marL="895350" indent="-444500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000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901700" indent="-450850">
              <a:buSzPct val="45000"/>
              <a:buFont typeface="Wingdings" charset="2"/>
              <a:buChar char="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aktivace modulu BibCirculation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výpůjční služby - evidence čtenářů, výpůjček, objednávek,...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služby pro čtenáře ve webovém kontě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lokalizace do českého jazyka</a:t>
            </a:r>
          </a:p>
          <a:p>
            <a:pPr marL="215900" indent="-212725" algn="ctr">
              <a:buClrTx/>
              <a:buSzPct val="45000"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000" dirty="0">
              <a:solidFill>
                <a:srgbClr val="000000"/>
              </a:solidFill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SBÍRKY V INVENIU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51738" y="6923088"/>
            <a:ext cx="1993900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u="sng">
                <a:solidFill>
                  <a:srgbClr val="000000"/>
                </a:solidFill>
              </a:rPr>
              <a:t>knihovna.vugtk.cz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743075"/>
            <a:ext cx="8856662" cy="506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FOND KNIHOVNY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743075"/>
            <a:ext cx="8856662" cy="506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3851275" y="3708400"/>
            <a:ext cx="971550" cy="14446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34874</TotalTime>
  <Words>601</Words>
  <Application>Microsoft Office PowerPoint</Application>
  <PresentationFormat>Vlastní</PresentationFormat>
  <Paragraphs>286</Paragraphs>
  <Slides>33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Motiv sady Office</vt:lpstr>
      <vt:lpstr>1_Motiv sady Office</vt:lpstr>
      <vt:lpstr>Snímek 1</vt:lpstr>
      <vt:lpstr>Snímek 2</vt:lpstr>
      <vt:lpstr>Snímek 3</vt:lpstr>
      <vt:lpstr>ROZTŘÍŠTĚNÉ ZDROJE</vt:lpstr>
      <vt:lpstr>Snímek 5</vt:lpstr>
      <vt:lpstr>ZDROJE KNIHOVNY VÚGTK V SYSTÉMU INVENIO</vt:lpstr>
      <vt:lpstr>Snímek 7</vt:lpstr>
      <vt:lpstr>SBÍRKY V INVENIU</vt:lpstr>
      <vt:lpstr>FOND KNIHOVNY</vt:lpstr>
      <vt:lpstr>ZÁZNAM IMPORTOVANÉ  MONOGRAFIE A JEDNOTEK</vt:lpstr>
      <vt:lpstr>ZÁZNAM IMPORTOVANÉ  MONOGRAFIE A JEDNOTEK</vt:lpstr>
      <vt:lpstr>ONLINE ZDROJE</vt:lpstr>
      <vt:lpstr>ZÁZNAM ONLINE ČASOPISU</vt:lpstr>
      <vt:lpstr>ZÁZNAM ONLINE ČASOPISU</vt:lpstr>
      <vt:lpstr>ONLINE ZDROJE</vt:lpstr>
      <vt:lpstr>Snímek 16</vt:lpstr>
      <vt:lpstr>Snímek 17</vt:lpstr>
      <vt:lpstr>ŠEDÁ LITERATURA</vt:lpstr>
      <vt:lpstr>Snímek 19</vt:lpstr>
      <vt:lpstr>Snímek 20</vt:lpstr>
      <vt:lpstr>INTERNÍ DOKUMENTY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Rodina</dc:creator>
  <cp:lastModifiedBy>Drozda</cp:lastModifiedBy>
  <cp:revision>28</cp:revision>
  <cp:lastPrinted>1601-01-01T00:00:00Z</cp:lastPrinted>
  <dcterms:created xsi:type="dcterms:W3CDTF">1601-01-01T00:00:00Z</dcterms:created>
  <dcterms:modified xsi:type="dcterms:W3CDTF">2014-10-21T23:11:14Z</dcterms:modified>
</cp:coreProperties>
</file>